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7" r:id="rId3"/>
    <p:sldId id="260" r:id="rId4"/>
    <p:sldId id="273" r:id="rId5"/>
    <p:sldId id="262" r:id="rId6"/>
    <p:sldId id="271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81" r:id="rId23"/>
    <p:sldId id="282" r:id="rId24"/>
    <p:sldId id="283" r:id="rId25"/>
    <p:sldId id="284" r:id="rId26"/>
    <p:sldId id="285" r:id="rId27"/>
    <p:sldId id="286" r:id="rId28"/>
    <p:sldId id="266" r:id="rId29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F36"/>
    <a:srgbClr val="4971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0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117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232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336CACD-1169-400A-876B-4FF6FCAB89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F89197-0935-49F2-85A9-E9B957C0A08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2FCC6F-55F5-4B86-B48E-E628FCD4510B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CAC497-8F91-48A4-A154-245E72FAA7E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EAC499-EDF2-4817-A9C3-569CBA6DD9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07AB37-A867-45A6-AA43-0CA3094260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6515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797" tIns="45898" rIns="91797" bIns="4589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797" tIns="45898" rIns="91797" bIns="45898" rtlCol="0"/>
          <a:lstStyle>
            <a:lvl1pPr algn="r">
              <a:defRPr sz="1200"/>
            </a:lvl1pPr>
          </a:lstStyle>
          <a:p>
            <a:fld id="{30D04D19-1413-452E-B80D-107D6D14AC66}" type="datetimeFigureOut">
              <a:rPr lang="en-US" smtClean="0"/>
              <a:t>10/29/2017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39838"/>
            <a:ext cx="4470400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97" tIns="45898" rIns="91797" bIns="4589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797" tIns="45898" rIns="91797" bIns="45898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59" cy="498055"/>
          </a:xfrm>
          <a:prstGeom prst="rect">
            <a:avLst/>
          </a:prstGeom>
        </p:spPr>
        <p:txBody>
          <a:bodyPr vert="horz" lIns="91797" tIns="45898" rIns="91797" bIns="4589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59" cy="498055"/>
          </a:xfrm>
          <a:prstGeom prst="rect">
            <a:avLst/>
          </a:prstGeom>
        </p:spPr>
        <p:txBody>
          <a:bodyPr vert="horz" lIns="91797" tIns="45898" rIns="91797" bIns="45898" rtlCol="0" anchor="b"/>
          <a:lstStyle>
            <a:lvl1pPr algn="r">
              <a:defRPr sz="1200"/>
            </a:lvl1pPr>
          </a:lstStyle>
          <a:p>
            <a:fld id="{3C10D880-46D7-4A6E-A2F0-9E9B34388F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896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*The lead institution for sustainable development in Republic of Macedonia, and the National UN focal point for sustainable development.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10D880-46D7-4A6E-A2F0-9E9B34388F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7800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7383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738361"/>
            <a:ext cx="7772400" cy="771601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2350" b="1">
                <a:solidFill>
                  <a:srgbClr val="008458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752209"/>
            <a:ext cx="6858000" cy="1655762"/>
          </a:xfrm>
        </p:spPr>
        <p:txBody>
          <a:bodyPr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1900" b="0">
                <a:solidFill>
                  <a:srgbClr val="005F3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hu-HU" dirty="0"/>
          </a:p>
          <a:p>
            <a:endParaRPr lang="hu-H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D0088-F8BD-4F67-A75E-734BD3ADF469}" type="datetime1">
              <a:rPr lang="en-US" smtClean="0"/>
              <a:t>10/29/2017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64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584775"/>
          </a:xfrm>
        </p:spPr>
        <p:txBody>
          <a:bodyPr anchor="t" anchorCtr="0">
            <a:sp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8800"/>
            <a:ext cx="7886700" cy="4033754"/>
          </a:xfrm>
        </p:spPr>
        <p:txBody>
          <a:bodyPr>
            <a:normAutofit/>
          </a:bodyPr>
          <a:lstStyle>
            <a:lvl1pPr marL="341313" indent="-341313">
              <a:lnSpc>
                <a:spcPct val="110000"/>
              </a:lnSpc>
              <a:spcBef>
                <a:spcPts val="600"/>
              </a:spcBef>
              <a:buClr>
                <a:srgbClr val="DBD29D"/>
              </a:buClr>
              <a:buSzPct val="150000"/>
              <a:buFont typeface="Calibri" panose="020F0502020204030204" pitchFamily="34" charset="0"/>
              <a:buChar char="●"/>
              <a:defRPr sz="2200">
                <a:solidFill>
                  <a:srgbClr val="005F36"/>
                </a:solidFill>
              </a:defRPr>
            </a:lvl1pPr>
            <a:lvl2pPr marL="690563" indent="-287338">
              <a:lnSpc>
                <a:spcPct val="110000"/>
              </a:lnSpc>
              <a:spcBef>
                <a:spcPts val="0"/>
              </a:spcBef>
              <a:buClr>
                <a:srgbClr val="005F36"/>
              </a:buClr>
              <a:buSzPct val="100000"/>
              <a:buFont typeface="Calibri" panose="020F0502020204030204" pitchFamily="34" charset="0"/>
              <a:buChar char="─"/>
              <a:defRPr sz="2200">
                <a:solidFill>
                  <a:srgbClr val="005F36"/>
                </a:solidFill>
              </a:defRPr>
            </a:lvl2pPr>
            <a:lvl3pPr marL="968375" indent="-277813">
              <a:lnSpc>
                <a:spcPct val="110000"/>
              </a:lnSpc>
              <a:spcBef>
                <a:spcPts val="0"/>
              </a:spcBef>
              <a:buClr>
                <a:srgbClr val="008458"/>
              </a:buClr>
              <a:buFont typeface="Calibri" panose="020F0502020204030204" pitchFamily="34" charset="0"/>
              <a:buChar char="─"/>
              <a:defRPr sz="2200">
                <a:solidFill>
                  <a:srgbClr val="008458"/>
                </a:solidFill>
              </a:defRPr>
            </a:lvl3pPr>
            <a:lvl4pPr marL="690563" indent="0">
              <a:buFont typeface="Calibri" panose="020F0502020204030204" pitchFamily="34" charset="0"/>
              <a:buNone/>
              <a:defRPr>
                <a:solidFill>
                  <a:srgbClr val="005F36"/>
                </a:solidFill>
              </a:defRPr>
            </a:lvl4pPr>
            <a:lvl5pPr>
              <a:defRPr>
                <a:solidFill>
                  <a:srgbClr val="005F36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04113"/>
            <a:ext cx="2057400" cy="365125"/>
          </a:xfrm>
        </p:spPr>
        <p:txBody>
          <a:bodyPr/>
          <a:lstStyle>
            <a:lvl1pPr>
              <a:defRPr sz="1400" b="1">
                <a:solidFill>
                  <a:srgbClr val="BCBDC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85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584775"/>
          </a:xfrm>
        </p:spPr>
        <p:txBody>
          <a:bodyPr anchor="t" anchorCtr="0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8800"/>
            <a:ext cx="3886200" cy="4009691"/>
          </a:xfrm>
        </p:spPr>
        <p:txBody>
          <a:bodyPr>
            <a:normAutofit/>
          </a:bodyPr>
          <a:lstStyle>
            <a:lvl1pPr marL="349250" indent="-349250">
              <a:lnSpc>
                <a:spcPct val="110000"/>
              </a:lnSpc>
              <a:spcBef>
                <a:spcPts val="600"/>
              </a:spcBef>
              <a:buClr>
                <a:srgbClr val="DBD29D"/>
              </a:buClr>
              <a:buSzPct val="150000"/>
              <a:buFont typeface="Calibri" panose="020F0502020204030204" pitchFamily="34" charset="0"/>
              <a:buChar char="●"/>
              <a:defRPr sz="2200">
                <a:solidFill>
                  <a:srgbClr val="005F36"/>
                </a:solidFill>
              </a:defRPr>
            </a:lvl1pPr>
            <a:lvl2pPr marL="690563" indent="-287338">
              <a:lnSpc>
                <a:spcPct val="110000"/>
              </a:lnSpc>
              <a:spcBef>
                <a:spcPts val="0"/>
              </a:spcBef>
              <a:buClr>
                <a:srgbClr val="005F36"/>
              </a:buClr>
              <a:buSzPct val="100000"/>
              <a:buFont typeface="Calibri" panose="020F0502020204030204" pitchFamily="34" charset="0"/>
              <a:buChar char="─"/>
              <a:defRPr sz="2200">
                <a:solidFill>
                  <a:srgbClr val="005F36"/>
                </a:solidFill>
              </a:defRPr>
            </a:lvl2pPr>
            <a:lvl3pPr marL="968375" indent="-277813">
              <a:lnSpc>
                <a:spcPct val="110000"/>
              </a:lnSpc>
              <a:spcBef>
                <a:spcPts val="0"/>
              </a:spcBef>
              <a:buClr>
                <a:srgbClr val="008458"/>
              </a:buClr>
              <a:buSzPct val="100000"/>
              <a:buFont typeface="Calibri" panose="020F0502020204030204" pitchFamily="34" charset="0"/>
              <a:buChar char="─"/>
              <a:defRPr sz="2200">
                <a:solidFill>
                  <a:srgbClr val="008458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04113"/>
            <a:ext cx="2057400" cy="365125"/>
          </a:xfr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629150" y="1828799"/>
            <a:ext cx="3886200" cy="4009691"/>
          </a:xfrm>
        </p:spPr>
        <p:txBody>
          <a:bodyPr>
            <a:normAutofit/>
          </a:bodyPr>
          <a:lstStyle>
            <a:lvl1pPr marL="349250" indent="-349250">
              <a:lnSpc>
                <a:spcPct val="110000"/>
              </a:lnSpc>
              <a:spcBef>
                <a:spcPts val="600"/>
              </a:spcBef>
              <a:buClr>
                <a:srgbClr val="DBD29D"/>
              </a:buClr>
              <a:buSzPct val="150000"/>
              <a:buFont typeface="Calibri" panose="020F0502020204030204" pitchFamily="34" charset="0"/>
              <a:buChar char="●"/>
              <a:defRPr sz="2200">
                <a:solidFill>
                  <a:srgbClr val="005F36"/>
                </a:solidFill>
              </a:defRPr>
            </a:lvl1pPr>
            <a:lvl2pPr marL="690563" indent="-287338">
              <a:lnSpc>
                <a:spcPct val="110000"/>
              </a:lnSpc>
              <a:spcBef>
                <a:spcPts val="0"/>
              </a:spcBef>
              <a:buClr>
                <a:srgbClr val="005F36"/>
              </a:buClr>
              <a:buSzPct val="100000"/>
              <a:buFont typeface="Calibri" panose="020F0502020204030204" pitchFamily="34" charset="0"/>
              <a:buChar char="─"/>
              <a:defRPr sz="2200">
                <a:solidFill>
                  <a:srgbClr val="005F36"/>
                </a:solidFill>
              </a:defRPr>
            </a:lvl2pPr>
            <a:lvl3pPr marL="968375" indent="-277813">
              <a:lnSpc>
                <a:spcPct val="110000"/>
              </a:lnSpc>
              <a:spcBef>
                <a:spcPts val="0"/>
              </a:spcBef>
              <a:buClr>
                <a:srgbClr val="008458"/>
              </a:buClr>
              <a:buSzPct val="100000"/>
              <a:buFont typeface="Calibri" panose="020F0502020204030204" pitchFamily="34" charset="0"/>
              <a:buChar char="─"/>
              <a:defRPr sz="2200">
                <a:solidFill>
                  <a:srgbClr val="008458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8567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584775"/>
          </a:xfrm>
        </p:spPr>
        <p:txBody>
          <a:bodyPr anchor="t" anchorCtr="0">
            <a:spAutoFit/>
          </a:bodyPr>
          <a:lstStyle>
            <a:lvl1pPr>
              <a:lnSpc>
                <a:spcPct val="100000"/>
              </a:lnSpc>
              <a:defRPr lang="en-US" sz="3200" b="1" kern="1200" dirty="0">
                <a:solidFill>
                  <a:srgbClr val="00845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04113"/>
            <a:ext cx="2057400" cy="365125"/>
          </a:xfr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33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77000" y="6304113"/>
            <a:ext cx="2057400" cy="365125"/>
          </a:xfr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68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3" r="6803" b="357"/>
          <a:stretch/>
        </p:blipFill>
        <p:spPr>
          <a:xfrm>
            <a:off x="1" y="2941992"/>
            <a:ext cx="9144000" cy="1132760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588718" y="4097458"/>
            <a:ext cx="1966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b="0" kern="1400" baseline="0" dirty="0">
                <a:solidFill>
                  <a:srgbClr val="00845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www.rec.org</a:t>
            </a:r>
            <a:endParaRPr lang="en-US" sz="2400" b="0" kern="1400" baseline="0" dirty="0">
              <a:solidFill>
                <a:srgbClr val="00845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"/>
            <a:ext cx="9144000" cy="21432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977852"/>
            <a:ext cx="6858000" cy="438216"/>
          </a:xfrm>
        </p:spPr>
        <p:txBody>
          <a:bodyPr anchor="b">
            <a:noAutofit/>
          </a:bodyPr>
          <a:lstStyle>
            <a:lvl1pPr algn="ctr">
              <a:defRPr sz="2400" b="1">
                <a:solidFill>
                  <a:srgbClr val="005F3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296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64992-AEC4-4FA8-B1B2-619CFB7594CB}" type="datetime1">
              <a:rPr lang="en-US" smtClean="0"/>
              <a:t>10/29/2017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rgbClr val="BCBDC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230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1" r:id="rId3"/>
    <p:sldLayoutId id="2147483663" r:id="rId4"/>
    <p:sldLayoutId id="2147483664" r:id="rId5"/>
    <p:sldLayoutId id="2147483671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rgbClr val="008458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48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Macedonia@rec.or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mailto:&#1052;ManovaIlikj@rec.org" TargetMode="External"/><Relationship Id="rId2" Type="http://schemas.openxmlformats.org/officeDocument/2006/relationships/hyperlink" Target="mailto:Macedonia@rec.or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g"/><Relationship Id="rId4" Type="http://schemas.openxmlformats.org/officeDocument/2006/relationships/hyperlink" Target="http://www.mk.rec.or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>
                <a:solidFill>
                  <a:srgbClr val="005F36"/>
                </a:solidFill>
              </a:rPr>
              <a:t>SEEDLING –</a:t>
            </a:r>
            <a:r>
              <a:rPr lang="ru-RU" sz="2000" dirty="0">
                <a:solidFill>
                  <a:srgbClr val="005F36"/>
                </a:solidFill>
              </a:rPr>
              <a:t> Вовед во Целите за одржлив развој на ОН во училиштата во Југоисточна Европа</a:t>
            </a:r>
            <a:br>
              <a:rPr lang="ru-RU" sz="2000" dirty="0">
                <a:solidFill>
                  <a:srgbClr val="005F36"/>
                </a:solidFill>
              </a:rPr>
            </a:br>
            <a:br>
              <a:rPr lang="en-US" sz="2000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394399"/>
            <a:ext cx="6940826" cy="2038991"/>
          </a:xfrm>
        </p:spPr>
        <p:txBody>
          <a:bodyPr>
            <a:normAutofit fontScale="92500" lnSpcReduction="10000"/>
          </a:bodyPr>
          <a:lstStyle/>
          <a:p>
            <a:endParaRPr lang="en-US" sz="2800" dirty="0"/>
          </a:p>
          <a:p>
            <a:r>
              <a:rPr lang="mk-MK" sz="2200" b="1" dirty="0"/>
              <a:t>Повик на Програма за мали грантови</a:t>
            </a:r>
          </a:p>
          <a:p>
            <a:endParaRPr lang="mk-MK" sz="2200" b="1" dirty="0"/>
          </a:p>
          <a:p>
            <a:endParaRPr lang="mk-MK" sz="2400" dirty="0"/>
          </a:p>
          <a:p>
            <a:r>
              <a:rPr lang="mk-MK" sz="2400" dirty="0"/>
              <a:t>Информативен состанок</a:t>
            </a:r>
          </a:p>
          <a:p>
            <a:r>
              <a:rPr lang="mk-MK" sz="1500" dirty="0"/>
              <a:t>Скопје, 31 октомври 2017 год. (вторник)</a:t>
            </a:r>
            <a:endParaRPr lang="en-US" sz="1500" dirty="0"/>
          </a:p>
          <a:p>
            <a:endParaRPr lang="en-US" sz="22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86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ПОСТАПКА ВО ОДНОС НА ИЗБОРОТ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1410945"/>
              </p:ext>
            </p:extLst>
          </p:nvPr>
        </p:nvGraphicFramePr>
        <p:xfrm>
          <a:off x="914400" y="2797522"/>
          <a:ext cx="7886700" cy="2499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43350">
                  <a:extLst>
                    <a:ext uri="{9D8B030D-6E8A-4147-A177-3AD203B41FA5}">
                      <a16:colId xmlns:a16="http://schemas.microsoft.com/office/drawing/2014/main" val="958155000"/>
                    </a:ext>
                  </a:extLst>
                </a:gridCol>
                <a:gridCol w="3943350">
                  <a:extLst>
                    <a:ext uri="{9D8B030D-6E8A-4147-A177-3AD203B41FA5}">
                      <a16:colId xmlns:a16="http://schemas.microsoft.com/office/drawing/2014/main" val="2573380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mk-MK" sz="2000" b="1" dirty="0"/>
                        <a:t>Рок за поденсување на предлог проекти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30</a:t>
                      </a:r>
                      <a:r>
                        <a:rPr lang="mk-MK" sz="2000" dirty="0"/>
                        <a:t> ноември 2017 год.</a:t>
                      </a:r>
                      <a:endParaRPr lang="en-US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53538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mk-MK" sz="2000" b="1" dirty="0"/>
                        <a:t>Состанок за оценка на предлог проекти</a:t>
                      </a:r>
                      <a:r>
                        <a:rPr lang="en-US" sz="2000" b="1" dirty="0"/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11</a:t>
                      </a:r>
                      <a:r>
                        <a:rPr lang="mk-MK" sz="2000" dirty="0"/>
                        <a:t> декември</a:t>
                      </a:r>
                      <a:r>
                        <a:rPr lang="en-US" sz="2000" dirty="0"/>
                        <a:t> 2017</a:t>
                      </a:r>
                      <a:r>
                        <a:rPr lang="mk-MK" sz="2000" dirty="0"/>
                        <a:t> год.</a:t>
                      </a:r>
                      <a:endParaRPr lang="en-US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63489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mk-MK" sz="2000" b="1" dirty="0"/>
                        <a:t>Конечна одлука</a:t>
                      </a:r>
                      <a:r>
                        <a:rPr lang="en-US" sz="2000" b="1" dirty="0"/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15</a:t>
                      </a:r>
                      <a:r>
                        <a:rPr lang="mk-MK" sz="2000" dirty="0"/>
                        <a:t> декември</a:t>
                      </a:r>
                      <a:r>
                        <a:rPr lang="en-US" sz="2000" dirty="0"/>
                        <a:t> </a:t>
                      </a:r>
                      <a:r>
                        <a:rPr lang="mk-MK" sz="2000" dirty="0"/>
                        <a:t>2</a:t>
                      </a:r>
                      <a:r>
                        <a:rPr lang="en-US" sz="2000" dirty="0"/>
                        <a:t>017</a:t>
                      </a:r>
                      <a:r>
                        <a:rPr lang="mk-MK" sz="2000" dirty="0"/>
                        <a:t> год.</a:t>
                      </a:r>
                      <a:endParaRPr lang="en-US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1684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mk-MK" sz="2000" b="1" dirty="0"/>
                        <a:t>Состанок на добитниците на грантови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20</a:t>
                      </a:r>
                      <a:r>
                        <a:rPr lang="mk-MK" sz="2000" dirty="0"/>
                        <a:t> декември </a:t>
                      </a:r>
                      <a:r>
                        <a:rPr lang="en-US" sz="2000" dirty="0"/>
                        <a:t>2017</a:t>
                      </a:r>
                      <a:r>
                        <a:rPr lang="mk-MK" sz="2000" dirty="0"/>
                        <a:t> год.</a:t>
                      </a:r>
                      <a:endParaRPr lang="en-US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17226004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1637731"/>
            <a:ext cx="6100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mk-MK" dirty="0">
                <a:solidFill>
                  <a:srgbClr val="005F36"/>
                </a:solidFill>
              </a:rPr>
              <a:t>Повик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: 11</a:t>
            </a: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 октомври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2017</a:t>
            </a: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 год.</a:t>
            </a:r>
            <a:endParaRPr kumimoji="0" lang="sr-Latn-RS" sz="1800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Инфо средба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: </a:t>
            </a: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31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октомври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2017</a:t>
            </a: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 год.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848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Цели на програмата</a:t>
            </a:r>
            <a:r>
              <a:rPr lang="sr-Latn-CS" dirty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42900" marR="90551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mk-MK" sz="2400" b="1" u="sng" dirty="0">
                <a:latin typeface="Open Sans" panose="020B0606030504020204"/>
                <a:ea typeface="Open Sans" panose="020B0606030504020204"/>
                <a:cs typeface="Open Sans" panose="020B0606030504020204"/>
              </a:rPr>
              <a:t>Создавање партнерства</a:t>
            </a:r>
            <a:r>
              <a:rPr lang="mk-MK" sz="2400" dirty="0">
                <a:latin typeface="Open Sans" panose="020B0606030504020204"/>
                <a:ea typeface="Open Sans" panose="020B0606030504020204"/>
                <a:cs typeface="Open Sans" panose="020B0606030504020204"/>
              </a:rPr>
              <a:t> со општи и стручни средни училишта за спроведување на ЦОР на ОН во училницата;</a:t>
            </a:r>
            <a:endParaRPr lang="en-US" sz="2400" dirty="0">
              <a:latin typeface="Open Sans" panose="020B0606030504020204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90551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mk-MK" sz="2400" b="1" u="sng" dirty="0">
                <a:latin typeface="Open Sans" panose="020B0606030504020204"/>
                <a:ea typeface="Open Sans" panose="020B0606030504020204"/>
                <a:cs typeface="Open Sans" panose="020B0606030504020204"/>
              </a:rPr>
              <a:t>Разбирање</a:t>
            </a:r>
            <a:r>
              <a:rPr lang="mk-MK" sz="2400" dirty="0">
                <a:latin typeface="Open Sans" panose="020B0606030504020204"/>
                <a:ea typeface="Open Sans" panose="020B0606030504020204"/>
                <a:cs typeface="Open Sans" panose="020B0606030504020204"/>
              </a:rPr>
              <a:t> на Целите на ОН за одржлив развој;</a:t>
            </a:r>
            <a:endParaRPr lang="en-US" sz="2400" dirty="0">
              <a:latin typeface="Open Sans" panose="020B0606030504020204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90551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mk-MK" sz="2400" b="1" u="sng" dirty="0">
                <a:latin typeface="Open Sans" panose="020B0606030504020204"/>
                <a:ea typeface="Open Sans" panose="020B0606030504020204"/>
                <a:cs typeface="Open Sans" panose="020B0606030504020204"/>
              </a:rPr>
              <a:t>Поттикнување</a:t>
            </a:r>
            <a:r>
              <a:rPr lang="mk-MK" sz="2400" dirty="0">
                <a:latin typeface="Open Sans" panose="020B0606030504020204"/>
                <a:ea typeface="Open Sans" panose="020B0606030504020204"/>
                <a:cs typeface="Open Sans" panose="020B0606030504020204"/>
              </a:rPr>
              <a:t> дискусија со наставниците и учениците за спроведување различни активности релевантни за постигнување на некои од целите поврзани со ЦОР на ОН;</a:t>
            </a:r>
            <a:endParaRPr lang="en-US" sz="2400" dirty="0">
              <a:latin typeface="Open Sans" panose="020B0606030504020204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90551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mk-MK" sz="2400" b="1" u="sng" dirty="0">
                <a:latin typeface="Open Sans" panose="020B0606030504020204"/>
                <a:ea typeface="Open Sans" panose="020B0606030504020204"/>
                <a:cs typeface="Open Sans" panose="020B0606030504020204"/>
              </a:rPr>
              <a:t>Подобро разбирање</a:t>
            </a:r>
            <a:r>
              <a:rPr lang="mk-MK" sz="2400" dirty="0">
                <a:latin typeface="Open Sans" panose="020B0606030504020204"/>
                <a:ea typeface="Open Sans" panose="020B0606030504020204"/>
                <a:cs typeface="Open Sans" panose="020B0606030504020204"/>
              </a:rPr>
              <a:t> на малите постапки, со коишто секој од нас може да придонесе за постигнување на целите за одржлив развој од страна на учениците;</a:t>
            </a:r>
            <a:endParaRPr lang="en-US" sz="2400" dirty="0">
              <a:latin typeface="Open Sans" panose="020B0606030504020204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90551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mk-MK" sz="2400" b="1" u="sng" dirty="0">
                <a:latin typeface="Open Sans" panose="020B0606030504020204"/>
                <a:ea typeface="Open Sans" panose="020B0606030504020204"/>
                <a:cs typeface="Open Sans" panose="020B0606030504020204"/>
              </a:rPr>
              <a:t>Поттикнување на претприемништвото</a:t>
            </a:r>
            <a:r>
              <a:rPr lang="mk-MK" sz="2400" dirty="0">
                <a:latin typeface="Open Sans" panose="020B0606030504020204"/>
                <a:ea typeface="Open Sans" panose="020B0606030504020204"/>
                <a:cs typeface="Open Sans" panose="020B0606030504020204"/>
              </a:rPr>
              <a:t> меѓу учениците преку претставување начини за создавање </a:t>
            </a:r>
            <a:r>
              <a:rPr lang="mk-MK" sz="2400" b="1" i="1" dirty="0">
                <a:latin typeface="Open Sans" panose="020B0606030504020204"/>
                <a:ea typeface="Open Sans" panose="020B0606030504020204"/>
                <a:cs typeface="Open Sans" panose="020B0606030504020204"/>
              </a:rPr>
              <a:t>зелени работни места </a:t>
            </a:r>
            <a:r>
              <a:rPr lang="mk-MK" sz="2400" dirty="0">
                <a:latin typeface="Open Sans" panose="020B0606030504020204"/>
                <a:ea typeface="Open Sans" panose="020B0606030504020204"/>
                <a:cs typeface="Open Sans" panose="020B0606030504020204"/>
              </a:rPr>
              <a:t>со практични примери;</a:t>
            </a:r>
            <a:endParaRPr lang="en-US" sz="2400" dirty="0">
              <a:latin typeface="Open Sans" panose="020B0606030504020204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905510" lvl="0" indent="-34290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mk-MK" sz="2400" b="1" u="sng" dirty="0">
                <a:latin typeface="Open Sans" panose="020B0606030504020204"/>
                <a:ea typeface="Open Sans" panose="020B0606030504020204"/>
                <a:cs typeface="Open Sans" panose="020B0606030504020204"/>
              </a:rPr>
              <a:t>Промовирање</a:t>
            </a:r>
            <a:r>
              <a:rPr lang="mk-MK" sz="2400" dirty="0">
                <a:latin typeface="Open Sans" panose="020B0606030504020204"/>
                <a:ea typeface="Open Sans" panose="020B0606030504020204"/>
                <a:cs typeface="Open Sans" panose="020B0606030504020204"/>
              </a:rPr>
              <a:t> на образованието за одржлив развој</a:t>
            </a:r>
            <a:endParaRPr lang="en-US" sz="2400" dirty="0">
              <a:latin typeface="Open Sans" panose="020B0606030504020204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11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Услови и барања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87606"/>
            <a:ext cx="7886700" cy="437494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mk-MK" dirty="0"/>
              <a:t>За добивање на грант се квалификуваат само </a:t>
            </a:r>
            <a:r>
              <a:rPr lang="ru-RU" dirty="0"/>
              <a:t>организации на граѓанско општество (ГО) кои главно се занимаваат со образование, животна средина и одржлив развој, родови прашања и остваруваат активности во други области, но во врска со целите на одржливиот развој.</a:t>
            </a:r>
          </a:p>
          <a:p>
            <a:pPr algn="just"/>
            <a:r>
              <a:rPr lang="ru-RU" dirty="0"/>
              <a:t>Други видови организации / институции и сл. можат да соработуваат со ГО во рамки на проектот, но апликантот за добивање на грант е ГО.  </a:t>
            </a:r>
          </a:p>
          <a:p>
            <a:pPr algn="just"/>
            <a:r>
              <a:rPr lang="ru-RU" dirty="0"/>
              <a:t>ГО кои аплицираат за национални грантови треба да бидат добро развиени и да имаат искуство во областа на образованието за одржлив развој, како и во поглед на управувањето (менаџментот). Тие треба да имаат развиена основна инфраструктура во форма на канцеларии, телефон, факс, електронска пошта, платен персонал итн.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20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Услови и барања </a:t>
            </a:r>
            <a:r>
              <a:rPr lang="en-US" dirty="0"/>
              <a:t>#2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55595"/>
            <a:ext cx="7886700" cy="438093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mk-MK" dirty="0"/>
              <a:t>Проектот се спроведува низ партнерство со средно општо и/или стручно училиште</a:t>
            </a:r>
            <a:r>
              <a:rPr lang="en-US" dirty="0"/>
              <a:t>. </a:t>
            </a:r>
            <a:r>
              <a:rPr lang="mk-MK" dirty="0"/>
              <a:t>Грантовите покриваат само проекти кои вклучуваат соработка со образовна институција како партнер </a:t>
            </a:r>
            <a:r>
              <a:rPr lang="en-US" dirty="0"/>
              <a:t>(</a:t>
            </a:r>
            <a:r>
              <a:rPr lang="mk-MK" dirty="0"/>
              <a:t>или партнери)</a:t>
            </a:r>
            <a:r>
              <a:rPr lang="en-US" dirty="0"/>
              <a:t>. </a:t>
            </a:r>
          </a:p>
          <a:p>
            <a:pPr algn="just"/>
            <a:r>
              <a:rPr lang="mk-MK" dirty="0"/>
              <a:t>Проектот се очекува да вклучи, доколку е можно, повеќе од едно средно училиште, а во исклучителни случаи, кадешто е остварено само едно партнерство, потребно е образложение</a:t>
            </a:r>
            <a:r>
              <a:rPr lang="en-US" dirty="0"/>
              <a:t>.</a:t>
            </a:r>
          </a:p>
          <a:p>
            <a:pPr algn="just"/>
            <a:r>
              <a:rPr lang="mk-MK" dirty="0"/>
              <a:t>ГО не смеат да поднесат повеќе од еден предлог-проект како водечка организација – апликант. </a:t>
            </a:r>
          </a:p>
          <a:p>
            <a:pPr algn="just"/>
            <a:r>
              <a:rPr lang="mk-MK" dirty="0"/>
              <a:t>ГО може да добе само еден грант од РЕЦ</a:t>
            </a:r>
            <a:r>
              <a:rPr lang="en-US" dirty="0"/>
              <a:t> (</a:t>
            </a:r>
            <a:r>
              <a:rPr lang="mk-MK" dirty="0"/>
              <a:t>во својство на водечка или партнерска организација</a:t>
            </a:r>
            <a:r>
              <a:rPr lang="en-US" dirty="0"/>
              <a:t>).</a:t>
            </a:r>
            <a:endParaRPr lang="sr-Latn-RS" dirty="0"/>
          </a:p>
          <a:p>
            <a:pPr algn="just"/>
            <a:r>
              <a:rPr lang="mk-MK" dirty="0"/>
              <a:t>Проектот не може да трае подолго од 6 месеци и истиот се спроведува во период од </a:t>
            </a:r>
            <a:r>
              <a:rPr lang="en-US" dirty="0"/>
              <a:t>1</a:t>
            </a:r>
            <a:r>
              <a:rPr lang="mk-MK" dirty="0"/>
              <a:t> јануари – до 30 јуни, 2018 год.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91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433" y="310023"/>
            <a:ext cx="8420668" cy="584775"/>
          </a:xfrm>
        </p:spPr>
        <p:txBody>
          <a:bodyPr/>
          <a:lstStyle/>
          <a:p>
            <a:r>
              <a:rPr lang="mk-MK" dirty="0"/>
              <a:t>РЕЦ не финансира 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417" y="1030933"/>
            <a:ext cx="7886700" cy="5281997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/>
              <a:t>Проекти, чијшто главен резултат е истражување, собирање податоци и испитување на примерок; ако резултатите од истражувањето се користат како поддршка за други делови од проектот </a:t>
            </a:r>
          </a:p>
          <a:p>
            <a:pPr algn="just"/>
            <a:r>
              <a:rPr lang="ru-RU" dirty="0"/>
              <a:t>Исклучително оперативни трошоци, како плати или закупнина или оперативни трошоци, што вклучуваат плати и други трошоци повисоки од 30% од вкупниот буџет; </a:t>
            </a:r>
          </a:p>
          <a:p>
            <a:pPr algn="just"/>
            <a:r>
              <a:rPr lang="ru-RU" dirty="0"/>
              <a:t>Трошоци за учество во активности и патување надвор од земјата во која се спроведува оваа грант програма.</a:t>
            </a:r>
          </a:p>
          <a:p>
            <a:pPr algn="just"/>
            <a:r>
              <a:rPr lang="ru-RU" dirty="0"/>
              <a:t>Верски активности; политички активности; купување земјиште и згради; инвестиции; возила или изградба и реновирање простории.</a:t>
            </a:r>
          </a:p>
          <a:p>
            <a:pPr algn="just"/>
            <a:r>
              <a:rPr lang="mk-MK" dirty="0"/>
              <a:t>Трошоци за државната управа, органите на локална и државна власт, нивни вработени и службеници</a:t>
            </a:r>
            <a:r>
              <a:rPr lang="en-US" dirty="0"/>
              <a:t>. </a:t>
            </a:r>
            <a:endParaRPr lang="sr-Latn-RS" dirty="0"/>
          </a:p>
          <a:p>
            <a:pPr algn="just"/>
            <a:endParaRPr lang="sr-Latn-RS" dirty="0"/>
          </a:p>
          <a:p>
            <a:pPr algn="just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82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48428"/>
            <a:ext cx="7886700" cy="584775"/>
          </a:xfrm>
        </p:spPr>
        <p:txBody>
          <a:bodyPr/>
          <a:lstStyle/>
          <a:p>
            <a:r>
              <a:rPr lang="mk-MK" dirty="0"/>
              <a:t>Процес на изготвување на проект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051669"/>
            <a:ext cx="7886700" cy="3666106"/>
          </a:xfrm>
        </p:spPr>
        <p:txBody>
          <a:bodyPr>
            <a:noAutofit/>
          </a:bodyPr>
          <a:lstStyle/>
          <a:p>
            <a:pPr algn="just"/>
            <a:r>
              <a:rPr lang="ru-RU" sz="1800" dirty="0"/>
              <a:t>Прашања во врска со процесот на поднесување на апликациите може да бидат доставувани по електронски пат, најдоцна до </a:t>
            </a:r>
            <a:r>
              <a:rPr lang="ru-RU" sz="1800" b="1" dirty="0"/>
              <a:t>10 ноември 2017 год. </a:t>
            </a:r>
            <a:r>
              <a:rPr lang="ru-RU" sz="1800" dirty="0"/>
              <a:t>(20 дена пред истекот на крајниот рок за достава на Целосните предлог-проекти) на следната е-маил адреса: </a:t>
            </a:r>
            <a:r>
              <a:rPr lang="ru-RU" sz="1800" dirty="0">
                <a:hlinkClick r:id="rId2"/>
              </a:rPr>
              <a:t>Macedonia@rec.org</a:t>
            </a:r>
            <a:r>
              <a:rPr lang="ru-RU" sz="1800" dirty="0"/>
              <a:t>, при што во предметот на пораката треба јасно да се наведете насловот на Повикот. </a:t>
            </a:r>
          </a:p>
          <a:p>
            <a:pPr algn="just"/>
            <a:r>
              <a:rPr lang="ru-RU" sz="1800" dirty="0"/>
              <a:t>Договорниот орган не е должен да одговара на прашања кои ќе пристигнат подоцна од посочениот датум. Одговор ќе добијат само прашањата кои се во согласност со Барањата од повикот и процесот на аплицирање. </a:t>
            </a:r>
          </a:p>
          <a:p>
            <a:pPr algn="just"/>
            <a:r>
              <a:rPr lang="mk-MK" sz="1800" dirty="0"/>
              <a:t>Сите прашања ќе бидат одговорени најдоцна </a:t>
            </a:r>
            <a:r>
              <a:rPr lang="en-US" sz="1800" dirty="0"/>
              <a:t>15 </a:t>
            </a:r>
            <a:r>
              <a:rPr lang="mk-MK" sz="1800" dirty="0"/>
              <a:t>дена пред истекот на рокот за поднесување на предлог проекти</a:t>
            </a:r>
            <a:r>
              <a:rPr lang="en-US" sz="1800" dirty="0"/>
              <a:t>.</a:t>
            </a:r>
          </a:p>
          <a:p>
            <a:pPr algn="just"/>
            <a:r>
              <a:rPr lang="ru-RU" sz="1800" dirty="0"/>
              <a:t>За да се обезбеди еднаков третман на апликантите, договорниот орган не може да даде претходно мислење за подобноста на апликантите и коапликантите, предлог проектот или конкретни активности.</a:t>
            </a:r>
            <a:endParaRPr lang="en-US" sz="1800" dirty="0"/>
          </a:p>
          <a:p>
            <a:pPr algn="just"/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15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5987"/>
            <a:ext cx="7886700" cy="584775"/>
          </a:xfrm>
        </p:spPr>
        <p:txBody>
          <a:bodyPr/>
          <a:lstStyle/>
          <a:p>
            <a:r>
              <a:rPr lang="mk-MK" dirty="0"/>
              <a:t>Критериуми за оценување и избор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037230"/>
            <a:ext cx="7886700" cy="480401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Проектот е релевантен во однос на интересите на учениците од средното општо и стручно училиште. Бројот на вклучени училишта е еден од критериумите што треба да се разгледаат. Во случај на партнерство со само едно училиште, наведете објаснување.</a:t>
            </a:r>
          </a:p>
          <a:p>
            <a:pPr algn="just"/>
            <a:r>
              <a:rPr lang="ru-RU" dirty="0"/>
              <a:t>Долгорочно влијание врз животната средина и општеството, како резултат на предложените активности.</a:t>
            </a:r>
          </a:p>
          <a:p>
            <a:pPr algn="just"/>
            <a:r>
              <a:rPr lang="ru-RU" dirty="0"/>
              <a:t>Одржливост на проектот (кој ќе продолжи кога ќе заврши проектот).</a:t>
            </a:r>
          </a:p>
          <a:p>
            <a:pPr algn="just"/>
            <a:r>
              <a:rPr lang="ru-RU" dirty="0"/>
              <a:t>Проектот е изграден врз принципите на одржлив развој преку интеграција на столбовите на одржливост.</a:t>
            </a:r>
          </a:p>
          <a:p>
            <a:pPr algn="just"/>
            <a:r>
              <a:rPr lang="ru-RU" dirty="0"/>
              <a:t>Проектот покажува пристап базиран на права, обезбедувајќи дека во најголема можна мерка се промовираат родовата рамноправност, мултикултурната / мултиетничката застапеност и учеството на жените и малцинствата и нивните права.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91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Подготовка на документацијата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83140"/>
            <a:ext cx="7886700" cy="40337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mk-MK" dirty="0"/>
              <a:t>Предлог проектот мора да ги вклучува следните обрасци</a:t>
            </a:r>
            <a:r>
              <a:rPr lang="en-US" dirty="0"/>
              <a:t>:</a:t>
            </a:r>
            <a:endParaRPr lang="sr-Latn-RS" dirty="0"/>
          </a:p>
          <a:p>
            <a:pPr marL="0" indent="0">
              <a:buNone/>
            </a:pPr>
            <a:endParaRPr lang="en-US" dirty="0"/>
          </a:p>
          <a:p>
            <a:r>
              <a:rPr lang="mk-MK" dirty="0"/>
              <a:t>Анекс</a:t>
            </a:r>
            <a:r>
              <a:rPr lang="en-US" dirty="0"/>
              <a:t> A: </a:t>
            </a:r>
            <a:r>
              <a:rPr lang="mk-MK" dirty="0"/>
              <a:t>Насловна страна на предлог проектот</a:t>
            </a:r>
            <a:endParaRPr lang="en-US" dirty="0"/>
          </a:p>
          <a:p>
            <a:r>
              <a:rPr lang="mk-MK" dirty="0"/>
              <a:t>Анекс Б</a:t>
            </a:r>
            <a:r>
              <a:rPr lang="en-US" dirty="0"/>
              <a:t>: </a:t>
            </a:r>
            <a:r>
              <a:rPr lang="mk-MK" dirty="0"/>
              <a:t>Информации за партнерите и изјава за соработка</a:t>
            </a:r>
            <a:endParaRPr lang="en-US" dirty="0"/>
          </a:p>
          <a:p>
            <a:r>
              <a:rPr lang="mk-MK" dirty="0"/>
              <a:t>Анекс В</a:t>
            </a:r>
            <a:r>
              <a:rPr lang="en-US" dirty="0"/>
              <a:t>: </a:t>
            </a:r>
            <a:r>
              <a:rPr lang="mk-MK" dirty="0"/>
              <a:t>Опис на предлог проектот</a:t>
            </a:r>
            <a:endParaRPr lang="en-US" dirty="0"/>
          </a:p>
          <a:p>
            <a:r>
              <a:rPr lang="mk-MK" dirty="0"/>
              <a:t>Анекс Г</a:t>
            </a:r>
            <a:r>
              <a:rPr lang="en-US" dirty="0"/>
              <a:t>1: </a:t>
            </a:r>
            <a:r>
              <a:rPr lang="mk-MK" dirty="0"/>
              <a:t>Краток преглед на буџетот за цел проект</a:t>
            </a:r>
            <a:endParaRPr lang="en-US" dirty="0"/>
          </a:p>
          <a:p>
            <a:r>
              <a:rPr lang="mk-MK" dirty="0"/>
              <a:t>Анекс Г</a:t>
            </a:r>
            <a:r>
              <a:rPr lang="en-US" dirty="0"/>
              <a:t>2: </a:t>
            </a:r>
            <a:r>
              <a:rPr lang="mk-MK" dirty="0"/>
              <a:t>Предлог буџет по активности (детален буџет)</a:t>
            </a:r>
            <a:r>
              <a:rPr lang="en-US" dirty="0"/>
              <a:t> </a:t>
            </a:r>
          </a:p>
          <a:p>
            <a:r>
              <a:rPr lang="mk-MK" dirty="0"/>
              <a:t>Анекс</a:t>
            </a:r>
            <a:r>
              <a:rPr lang="en-US" dirty="0"/>
              <a:t> </a:t>
            </a:r>
            <a:r>
              <a:rPr lang="mk-MK" dirty="0"/>
              <a:t>Д</a:t>
            </a:r>
            <a:r>
              <a:rPr lang="en-US" dirty="0"/>
              <a:t>: </a:t>
            </a:r>
            <a:r>
              <a:rPr lang="mk-MK" dirty="0"/>
              <a:t>Декларација за апликантот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37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Дополнителна документација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82889"/>
            <a:ext cx="7886700" cy="4694829"/>
          </a:xfrm>
        </p:spPr>
        <p:txBody>
          <a:bodyPr>
            <a:normAutofit/>
          </a:bodyPr>
          <a:lstStyle/>
          <a:p>
            <a:r>
              <a:rPr lang="ru-RU" dirty="0"/>
              <a:t>Опис на ГО со кратка историја, дејности, мисии и цели</a:t>
            </a:r>
          </a:p>
          <a:p>
            <a:r>
              <a:rPr lang="ru-RU" dirty="0"/>
              <a:t>Кратка биографија на координаторот на проектот и другите клучни лица вклучени во проектот (партнери или други релевантни експерти)</a:t>
            </a:r>
          </a:p>
          <a:p>
            <a:r>
              <a:rPr lang="ru-RU" dirty="0"/>
              <a:t>Документација за кофинансирање (ако постои) и</a:t>
            </a:r>
          </a:p>
          <a:p>
            <a:r>
              <a:rPr lang="ru-RU" dirty="0"/>
              <a:t>Придружни документи од општествени фактори</a:t>
            </a:r>
          </a:p>
          <a:p>
            <a:r>
              <a:rPr lang="ru-RU" dirty="0"/>
              <a:t>Копија од регистрација во Централен регистар на РМ и </a:t>
            </a:r>
          </a:p>
          <a:p>
            <a:r>
              <a:rPr lang="ru-RU" dirty="0"/>
              <a:t>Единствен даночен број од Управата за јавни приходи на РМ</a:t>
            </a:r>
          </a:p>
          <a:p>
            <a:r>
              <a:rPr lang="ru-RU" dirty="0"/>
              <a:t>Финансиски извештај од последната година (2016)</a:t>
            </a:r>
          </a:p>
          <a:p>
            <a:r>
              <a:rPr lang="ru-RU" dirty="0"/>
              <a:t>Референтна листа на проекти од последните три години.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85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1077218"/>
          </a:xfrm>
        </p:spPr>
        <p:txBody>
          <a:bodyPr/>
          <a:lstStyle/>
          <a:p>
            <a:r>
              <a:rPr lang="mk-MK" dirty="0"/>
              <a:t>Поднесување на предлог проект </a:t>
            </a:r>
            <a:br>
              <a:rPr lang="mk-MK" dirty="0"/>
            </a:br>
            <a:r>
              <a:rPr lang="en-US" dirty="0"/>
              <a:t>(30</a:t>
            </a:r>
            <a:r>
              <a:rPr lang="mk-MK" dirty="0"/>
              <a:t> ноември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67087"/>
            <a:ext cx="7886700" cy="410362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Регионален центар за животна средина за Централна и Источна Европа – </a:t>
            </a:r>
            <a:r>
              <a:rPr lang="ru-RU" i="1" dirty="0"/>
              <a:t>Канцеларија на РЕЦ во Македонија</a:t>
            </a:r>
          </a:p>
          <a:p>
            <a:pPr marL="0" indent="0">
              <a:buNone/>
            </a:pPr>
            <a:r>
              <a:rPr lang="ru-RU" dirty="0"/>
              <a:t> 	Ул. Алберт Ајнштајн бр. 4/1-1, </a:t>
            </a:r>
          </a:p>
          <a:p>
            <a:pPr marL="0" indent="0">
              <a:buNone/>
            </a:pPr>
            <a:r>
              <a:rPr lang="ru-RU" dirty="0"/>
              <a:t>	1000 Скопје</a:t>
            </a:r>
          </a:p>
          <a:p>
            <a:r>
              <a:rPr lang="mk-MK" dirty="0"/>
              <a:t>до </a:t>
            </a:r>
            <a:r>
              <a:rPr lang="en-US" dirty="0"/>
              <a:t>1</a:t>
            </a:r>
            <a:r>
              <a:rPr lang="mk-MK" dirty="0"/>
              <a:t>6</a:t>
            </a:r>
            <a:r>
              <a:rPr lang="en-US" dirty="0"/>
              <a:t>.00 </a:t>
            </a:r>
            <a:r>
              <a:rPr lang="mk-MK" dirty="0"/>
              <a:t>ч</a:t>
            </a:r>
            <a:r>
              <a:rPr lang="en-US" dirty="0"/>
              <a:t>. </a:t>
            </a:r>
            <a:endParaRPr lang="mk-MK" dirty="0"/>
          </a:p>
          <a:p>
            <a:r>
              <a:rPr lang="mk-MK" dirty="0"/>
              <a:t>Комплетниот предлог проект мора да содржи 1 отпечатен примерок со сите наведени документи</a:t>
            </a:r>
            <a:r>
              <a:rPr lang="en-US" dirty="0"/>
              <a:t> (</a:t>
            </a:r>
            <a:r>
              <a:rPr lang="mk-MK" dirty="0"/>
              <a:t>Анекси</a:t>
            </a:r>
            <a:r>
              <a:rPr lang="en-US" dirty="0"/>
              <a:t> A–</a:t>
            </a:r>
            <a:r>
              <a:rPr lang="mk-MK" dirty="0"/>
              <a:t>Д </a:t>
            </a:r>
            <a:r>
              <a:rPr lang="en-US" dirty="0"/>
              <a:t> </a:t>
            </a:r>
            <a:r>
              <a:rPr lang="mk-MK" dirty="0"/>
              <a:t>и придружна документација како поткрепа</a:t>
            </a:r>
            <a:r>
              <a:rPr lang="en-US" dirty="0"/>
              <a:t>) </a:t>
            </a:r>
            <a:r>
              <a:rPr lang="mk-MK" dirty="0"/>
              <a:t>и едно </a:t>
            </a:r>
            <a:r>
              <a:rPr lang="en-US" dirty="0"/>
              <a:t>CD/USB </a:t>
            </a:r>
            <a:r>
              <a:rPr lang="mk-MK" dirty="0"/>
              <a:t>со електронска верзија од документите</a:t>
            </a:r>
            <a:r>
              <a:rPr lang="en-US" dirty="0"/>
              <a:t>.</a:t>
            </a:r>
          </a:p>
          <a:p>
            <a:r>
              <a:rPr lang="mk-MK" dirty="0"/>
              <a:t>Закаснетите пријави, како и оние доставени по електронска пошта нема да бидат земени во предвид.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25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1077218"/>
          </a:xfrm>
        </p:spPr>
        <p:txBody>
          <a:bodyPr/>
          <a:lstStyle/>
          <a:p>
            <a:r>
              <a:rPr lang="mk-MK" dirty="0"/>
              <a:t>17 Цели за одржлив развој на ОН со подцели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</a:t>
            </a:fld>
            <a:endParaRPr lang="en-US" dirty="0"/>
          </a:p>
        </p:txBody>
      </p:sp>
      <p:pic>
        <p:nvPicPr>
          <p:cNvPr id="4" name="Content Placeholder 3" descr="Image result for SDG logo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1762755"/>
            <a:ext cx="7810500" cy="3981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494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584775"/>
          </a:xfrm>
        </p:spPr>
        <p:txBody>
          <a:bodyPr/>
          <a:lstStyle/>
          <a:p>
            <a:r>
              <a:rPr lang="mk-MK" dirty="0"/>
              <a:t>Буџетски категории</a:t>
            </a:r>
            <a:r>
              <a:rPr lang="en-US" dirty="0"/>
              <a:t>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51128"/>
            <a:ext cx="7886700" cy="45720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mk-MK" b="1" dirty="0"/>
              <a:t>Хонорари/плати</a:t>
            </a:r>
            <a:r>
              <a:rPr lang="en-US" b="1" dirty="0"/>
              <a:t> </a:t>
            </a:r>
            <a:r>
              <a:rPr lang="en-US" dirty="0"/>
              <a:t>– </a:t>
            </a:r>
            <a:r>
              <a:rPr lang="mk-MK" dirty="0"/>
              <a:t>Грантовите покриваат плата за членовите на ГО кои работат на проектот, само доколку е добро образложена нивната улога во проектот.</a:t>
            </a:r>
            <a:r>
              <a:rPr lang="en-US" dirty="0"/>
              <a:t> </a:t>
            </a:r>
            <a:r>
              <a:rPr lang="mk-MK" dirty="0"/>
              <a:t>ГО мора да назначи временски период (број на месеци или денови) за којшто координаторот на проектот, финансискиот службеник и координаторите на проектните активности, како дел од проектниот тим, ќе ги потрошат за управување со проектот во вид на нивна месечна/дневна накнада. </a:t>
            </a:r>
          </a:p>
          <a:p>
            <a:pPr algn="just"/>
            <a:r>
              <a:rPr lang="mk-MK" b="1" dirty="0"/>
              <a:t>Консултанти</a:t>
            </a:r>
            <a:r>
              <a:rPr lang="en-US" b="1" dirty="0"/>
              <a:t> </a:t>
            </a:r>
            <a:r>
              <a:rPr lang="mk-MK" dirty="0"/>
              <a:t>под Договор </a:t>
            </a:r>
            <a:r>
              <a:rPr lang="en-US" dirty="0"/>
              <a:t>(</a:t>
            </a:r>
            <a:r>
              <a:rPr lang="mk-MK" dirty="0"/>
              <a:t>како подизведувачи</a:t>
            </a:r>
            <a:r>
              <a:rPr lang="en-US" dirty="0"/>
              <a:t>) – </a:t>
            </a:r>
            <a:r>
              <a:rPr lang="mk-MK" dirty="0"/>
              <a:t>Секоја краткорочна услуга која е потребна за овој проект треба да се заведе како посебна ставка</a:t>
            </a:r>
            <a:r>
              <a:rPr lang="en-US" dirty="0"/>
              <a:t>. </a:t>
            </a:r>
            <a:r>
              <a:rPr lang="mk-MK" dirty="0"/>
              <a:t>ГО треба да утврди временски период (месеци или денови) и хонорар. За секој одбран консултант, чијшто хонорар надминува износ од </a:t>
            </a:r>
            <a:r>
              <a:rPr lang="en-US" dirty="0"/>
              <a:t>500 EUR </a:t>
            </a:r>
            <a:r>
              <a:rPr lang="mk-MK" dirty="0"/>
              <a:t>мора да се примени постапка за доставување на понуди по основ на </a:t>
            </a:r>
            <a:r>
              <a:rPr lang="mk-MK" i="1" dirty="0"/>
              <a:t>барање за набавка на услуги</a:t>
            </a:r>
            <a:r>
              <a:rPr lang="en-US" dirty="0"/>
              <a:t>. </a:t>
            </a:r>
            <a:endParaRPr lang="sr-Latn-RS" dirty="0"/>
          </a:p>
          <a:p>
            <a:pPr algn="just"/>
            <a:r>
              <a:rPr lang="mk-MK" b="1" dirty="0"/>
              <a:t>Патувања</a:t>
            </a:r>
            <a:r>
              <a:rPr lang="en-US" b="1" dirty="0"/>
              <a:t> </a:t>
            </a:r>
            <a:r>
              <a:rPr lang="en-US" dirty="0"/>
              <a:t> –</a:t>
            </a:r>
            <a:r>
              <a:rPr lang="sr-Latn-RS" dirty="0"/>
              <a:t> </a:t>
            </a:r>
            <a:r>
              <a:rPr lang="mk-MK" dirty="0"/>
              <a:t>ГО треба да наведат број на патувања, место, број на лица кои патуваат и трошок за нивен превоз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37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4058" y="423080"/>
            <a:ext cx="8119565" cy="559443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mk-MK" b="1" dirty="0"/>
              <a:t>Сместување и храна </a:t>
            </a:r>
            <a:r>
              <a:rPr lang="en-US" b="1" dirty="0"/>
              <a:t>– </a:t>
            </a:r>
            <a:r>
              <a:rPr lang="mk-MK" dirty="0"/>
              <a:t>ГО треба да ја процени цената за сместување по лице за едно ноќевање, надоместок за патување / дневница по лице, број на лица кои патуваат и број на денови</a:t>
            </a:r>
            <a:r>
              <a:rPr lang="en-US" dirty="0"/>
              <a:t>.</a:t>
            </a:r>
          </a:p>
          <a:p>
            <a:pPr algn="just"/>
            <a:r>
              <a:rPr lang="mk-MK" b="1" dirty="0"/>
              <a:t>Опрема</a:t>
            </a:r>
            <a:r>
              <a:rPr lang="en-US" b="1" dirty="0"/>
              <a:t> – </a:t>
            </a:r>
            <a:r>
              <a:rPr lang="mk-MK" dirty="0"/>
              <a:t>ГО треба да го наведе видот на опремата, колку опрема е потребно и нејизната единечна цена, како и да објасни, зошто е потребна таквата опрема </a:t>
            </a:r>
            <a:r>
              <a:rPr lang="en-US" dirty="0"/>
              <a:t>(„</a:t>
            </a:r>
            <a:r>
              <a:rPr lang="mk-MK" dirty="0"/>
              <a:t>опрема</a:t>
            </a:r>
            <a:r>
              <a:rPr lang="en-US" dirty="0"/>
              <a:t>” </a:t>
            </a:r>
            <a:r>
              <a:rPr lang="mk-MK" dirty="0"/>
              <a:t>е секоја стока што чини повеќе од</a:t>
            </a:r>
            <a:r>
              <a:rPr lang="en-US" dirty="0"/>
              <a:t> 200 EUR </a:t>
            </a:r>
            <a:r>
              <a:rPr lang="mk-MK" dirty="0"/>
              <a:t>и која се користи повеќе од 1 год.</a:t>
            </a:r>
            <a:r>
              <a:rPr lang="en-US" dirty="0"/>
              <a:t>). </a:t>
            </a:r>
          </a:p>
          <a:p>
            <a:pPr algn="just"/>
            <a:r>
              <a:rPr lang="mk-MK" b="1" dirty="0"/>
              <a:t>Потрошен материјал</a:t>
            </a:r>
            <a:r>
              <a:rPr lang="en-US" b="1" dirty="0"/>
              <a:t> – </a:t>
            </a:r>
            <a:r>
              <a:rPr lang="mk-MK" dirty="0"/>
              <a:t>ГО треба да наведе за кои артикли станува збор, нивната количина, проценета цена за артикл и нивната намена. Потрошниот материјал опфаќа: хартија, УСБ меморија, тонер, дигитрон ... </a:t>
            </a:r>
            <a:endParaRPr lang="en-US" dirty="0"/>
          </a:p>
          <a:p>
            <a:pPr algn="just"/>
            <a:r>
              <a:rPr lang="mk-MK" b="1" dirty="0"/>
              <a:t>Трошоци за комуникација</a:t>
            </a:r>
            <a:r>
              <a:rPr lang="en-US" b="1" dirty="0"/>
              <a:t> – </a:t>
            </a:r>
            <a:r>
              <a:rPr lang="mk-MK" dirty="0"/>
              <a:t>ГО треба да наведе трошоци за е-пошта и телефонски услуги, факс и поштарина. Ќе бидат прифатени само сметки што се водат на име на организацијата – апликант. </a:t>
            </a:r>
          </a:p>
          <a:p>
            <a:pPr algn="just"/>
            <a:r>
              <a:rPr lang="mk-MK" b="1" dirty="0"/>
              <a:t>Трошоци за публикација</a:t>
            </a:r>
            <a:r>
              <a:rPr lang="en-US" b="1" dirty="0"/>
              <a:t> – </a:t>
            </a:r>
            <a:r>
              <a:rPr lang="mk-MK" dirty="0"/>
              <a:t>ГО ги проценува трошоците за публикации и број на примероци. </a:t>
            </a:r>
          </a:p>
          <a:p>
            <a:pPr algn="just"/>
            <a:r>
              <a:rPr lang="mk-MK" b="1" dirty="0"/>
              <a:t>Услуги за превод</a:t>
            </a:r>
            <a:r>
              <a:rPr lang="en-US" b="1" dirty="0"/>
              <a:t> – </a:t>
            </a:r>
            <a:r>
              <a:rPr lang="mk-MK" dirty="0"/>
              <a:t>ГО треба да ги процени трошоците за превод, преку преведени страници</a:t>
            </a:r>
            <a:r>
              <a:rPr lang="en-US" dirty="0"/>
              <a:t>, </a:t>
            </a:r>
            <a:r>
              <a:rPr lang="mk-MK" dirty="0"/>
              <a:t>цена по час или по страна, како и да ја посочи намената</a:t>
            </a:r>
            <a:r>
              <a:rPr lang="en-US" dirty="0"/>
              <a:t>. </a:t>
            </a:r>
            <a:endParaRPr lang="sr-Latn-RS" dirty="0"/>
          </a:p>
          <a:p>
            <a:pPr algn="just"/>
            <a:r>
              <a:rPr lang="mk-MK" b="1" dirty="0"/>
              <a:t>Други директни трошоци</a:t>
            </a:r>
            <a:r>
              <a:rPr lang="en-US" b="1" dirty="0"/>
              <a:t> – </a:t>
            </a:r>
            <a:r>
              <a:rPr lang="mk-MK" dirty="0"/>
              <a:t>Оправдани трошоци кои не припаѓаат во ниту една друга буџетска категорија</a:t>
            </a:r>
            <a:r>
              <a:rPr lang="en-US" dirty="0"/>
              <a:t> (</a:t>
            </a:r>
            <a:r>
              <a:rPr lang="mk-MK" dirty="0"/>
              <a:t>пр. изнајмување на конференциска сала итн.)</a:t>
            </a:r>
            <a:r>
              <a:rPr lang="en-US" dirty="0"/>
              <a:t>. </a:t>
            </a:r>
            <a:r>
              <a:rPr lang="mk-MK" dirty="0"/>
              <a:t>Нема да се разгледуваат трошоци што не се оправдани.</a:t>
            </a:r>
            <a:endParaRPr lang="en-US" dirty="0"/>
          </a:p>
          <a:p>
            <a:pPr algn="just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64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1077218"/>
          </a:xfrm>
        </p:spPr>
        <p:txBody>
          <a:bodyPr/>
          <a:lstStyle/>
          <a:p>
            <a:r>
              <a:rPr lang="mk-MK" dirty="0"/>
              <a:t>Анекс А</a:t>
            </a:r>
            <a:r>
              <a:rPr lang="en-US" dirty="0"/>
              <a:t>: </a:t>
            </a:r>
            <a:r>
              <a:rPr lang="mk-MK" dirty="0"/>
              <a:t>Насловна страна на предлог проектот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43350" y="291800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Основни податоци за водечката организација и проектот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Потпишува и заверува водечката организација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8D733E51-7B9A-4A38-8D28-EF0D4079F1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040" t="23326" r="64777" b="8999"/>
          <a:stretch/>
        </p:blipFill>
        <p:spPr>
          <a:xfrm>
            <a:off x="628650" y="1921565"/>
            <a:ext cx="3079779" cy="401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81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1077218"/>
          </a:xfrm>
        </p:spPr>
        <p:txBody>
          <a:bodyPr/>
          <a:lstStyle/>
          <a:p>
            <a:r>
              <a:rPr lang="mk-MK" altLang="en-US" dirty="0">
                <a:latin typeface="+mj-lt"/>
              </a:rPr>
              <a:t>Анекс Б</a:t>
            </a:r>
            <a:r>
              <a:rPr lang="sr-Latn-CS" altLang="en-US" dirty="0">
                <a:latin typeface="+mj-lt"/>
              </a:rPr>
              <a:t>: </a:t>
            </a:r>
            <a:r>
              <a:rPr lang="mk-MK" altLang="en-US" dirty="0">
                <a:latin typeface="+mj-lt"/>
              </a:rPr>
              <a:t>Податоци за партнерите и Изјава за соработка</a:t>
            </a:r>
            <a:r>
              <a:rPr lang="sr-Latn-CS" altLang="en-US" dirty="0">
                <a:latin typeface="+mj-lt"/>
              </a:rPr>
              <a:t> </a:t>
            </a:r>
            <a:endParaRPr lang="en-US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43350" y="250129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Основни податоци за сите партнерски организации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Секој партнер треба јасно и потполно да ги внесе податоците и да ги завери со печат</a:t>
            </a:r>
            <a:endParaRPr kumimoji="0" lang="sr-Latn-RS" sz="1800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Со секој партнер се потпишува посебна Изјава за соработка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. 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1CD758C-30BC-4614-851E-20E987C04F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5593" t="23654" r="35224" b="8998"/>
          <a:stretch/>
        </p:blipFill>
        <p:spPr>
          <a:xfrm>
            <a:off x="628649" y="1775791"/>
            <a:ext cx="3094805" cy="401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630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584775"/>
          </a:xfrm>
        </p:spPr>
        <p:txBody>
          <a:bodyPr/>
          <a:lstStyle/>
          <a:p>
            <a:r>
              <a:rPr lang="mk-MK" cap="small" dirty="0"/>
              <a:t>Анекс В</a:t>
            </a:r>
            <a:r>
              <a:rPr lang="sr-Latn-CS" cap="small" dirty="0"/>
              <a:t>: </a:t>
            </a:r>
            <a:r>
              <a:rPr lang="mk-MK" cap="small" dirty="0"/>
              <a:t>Опис на проектот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05440" y="1340963"/>
            <a:ext cx="460991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Анализа на проблемот, општа цел и специфични цели на проектот</a:t>
            </a:r>
            <a:endParaRPr kumimoji="0" lang="sr-Latn-RS" sz="1800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mk-MK" dirty="0">
                <a:solidFill>
                  <a:srgbClr val="005F36"/>
                </a:solidFill>
                <a:latin typeface="Open Sans"/>
              </a:rPr>
              <a:t>Врска помеѓу целите на проектот и целите на </a:t>
            </a:r>
            <a:r>
              <a:rPr lang="mk-MK" i="1" dirty="0">
                <a:solidFill>
                  <a:srgbClr val="005F36"/>
                </a:solidFill>
                <a:latin typeface="Open Sans"/>
              </a:rPr>
              <a:t>Програмата</a:t>
            </a:r>
            <a:endParaRPr kumimoji="0" lang="sr-Latn-RS" sz="1800" b="0" i="1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mk-MK" dirty="0">
                <a:solidFill>
                  <a:srgbClr val="005F36"/>
                </a:solidFill>
                <a:latin typeface="Open Sans"/>
              </a:rPr>
              <a:t>Показатели на успешност на проектот</a:t>
            </a:r>
            <a:endParaRPr kumimoji="0" lang="sr-Latn-RS" sz="1800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Како проектот ќе влијае на општествените цели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endParaRPr kumimoji="0" lang="sr-Latn-RS" sz="1800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Потребни влезни информации за реализација на активностите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Очекувани резултати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mk-MK" dirty="0">
                <a:solidFill>
                  <a:srgbClr val="005F36"/>
                </a:solidFill>
                <a:latin typeface="Open Sans"/>
              </a:rPr>
              <a:t>Директни резултати на проектот / производи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(outputs)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kumimoji="0" lang="mk-MK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Трајни резултати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(outcomes) </a:t>
            </a:r>
            <a:r>
              <a:rPr kumimoji="0" lang="mk-MK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кои ќе опстојат и по завршување на проектот.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endParaRPr kumimoji="0" lang="sr-Latn-RS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471D141-C170-43AD-93CE-8CE37BA8A2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5330" t="24070" r="5856" b="13598"/>
          <a:stretch/>
        </p:blipFill>
        <p:spPr>
          <a:xfrm>
            <a:off x="628649" y="1408251"/>
            <a:ext cx="3276791" cy="39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9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8392520" cy="1077218"/>
          </a:xfrm>
        </p:spPr>
        <p:txBody>
          <a:bodyPr/>
          <a:lstStyle/>
          <a:p>
            <a:r>
              <a:rPr lang="en-US" dirty="0"/>
              <a:t>A</a:t>
            </a:r>
            <a:r>
              <a:rPr lang="mk-MK" dirty="0"/>
              <a:t>некс Г1</a:t>
            </a:r>
            <a:r>
              <a:rPr lang="sr-Latn-RS" dirty="0"/>
              <a:t>: </a:t>
            </a:r>
            <a:r>
              <a:rPr lang="mk-MK" dirty="0"/>
              <a:t>кус преглед на буџетот</a:t>
            </a:r>
            <a:r>
              <a:rPr lang="en-US" dirty="0"/>
              <a:t> (</a:t>
            </a:r>
            <a:r>
              <a:rPr lang="sr-Latn-RS" dirty="0"/>
              <a:t>EUR)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43350" y="2039287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Доколку постојат и други организации кои придонесуваат за финансирање на проектот, истите треба да се назначат (статус на поддршка) и да се посочи износот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endParaRPr kumimoji="0" lang="mk-MK" sz="1800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Документот е валиден само со потпис и печат</a:t>
            </a:r>
            <a:endParaRPr kumimoji="0" lang="sr-Latn-RS" sz="1800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sr-Latn-RS" sz="1800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0CCD95F-4295-4060-9388-45FED3B592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269" t="24640" r="73273" b="17212"/>
          <a:stretch/>
        </p:blipFill>
        <p:spPr>
          <a:xfrm>
            <a:off x="628650" y="1378227"/>
            <a:ext cx="3185386" cy="443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9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546" y="328524"/>
            <a:ext cx="8598090" cy="1208728"/>
          </a:xfrm>
        </p:spPr>
        <p:txBody>
          <a:bodyPr/>
          <a:lstStyle/>
          <a:p>
            <a:r>
              <a:rPr lang="en-US" dirty="0"/>
              <a:t>A</a:t>
            </a:r>
            <a:r>
              <a:rPr lang="mk-MK" dirty="0"/>
              <a:t>некс Г2</a:t>
            </a:r>
            <a:r>
              <a:rPr lang="sr-Latn-RS" dirty="0"/>
              <a:t>: </a:t>
            </a:r>
            <a:r>
              <a:rPr lang="mk-MK" dirty="0"/>
              <a:t>детален преглед на буџетот</a:t>
            </a:r>
            <a:r>
              <a:rPr lang="en-US" dirty="0"/>
              <a:t> (</a:t>
            </a:r>
            <a:r>
              <a:rPr lang="sr-Latn-RS" dirty="0"/>
              <a:t>EUR)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43350" y="262816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Прифатливи трошоци се трошоците кои се однесуваат за реализација на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проектот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. 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71F0230-C0EC-4CEE-994A-8D57CED13F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0554" t="24640" r="26912" b="17212"/>
          <a:stretch/>
        </p:blipFill>
        <p:spPr>
          <a:xfrm>
            <a:off x="539581" y="1355832"/>
            <a:ext cx="3184280" cy="4619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2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1077218"/>
          </a:xfrm>
        </p:spPr>
        <p:txBody>
          <a:bodyPr/>
          <a:lstStyle/>
          <a:p>
            <a:r>
              <a:rPr lang="en-US" dirty="0"/>
              <a:t>A</a:t>
            </a:r>
            <a:r>
              <a:rPr lang="mk-MK" dirty="0"/>
              <a:t>некс</a:t>
            </a:r>
            <a:r>
              <a:rPr lang="en-US" dirty="0"/>
              <a:t> </a:t>
            </a:r>
            <a:r>
              <a:rPr lang="mk-MK" dirty="0"/>
              <a:t>Д</a:t>
            </a:r>
            <a:r>
              <a:rPr lang="sr-Latn-RS" dirty="0"/>
              <a:t>: </a:t>
            </a:r>
            <a:r>
              <a:rPr lang="mk-MK" dirty="0"/>
              <a:t>Изјава на подносителот на пријавата</a:t>
            </a:r>
            <a:r>
              <a:rPr lang="sr-Latn-RS" dirty="0"/>
              <a:t>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50775" y="1487606"/>
            <a:ext cx="52546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5F36"/>
                </a:solidFill>
              </a:rPr>
              <a:t>апликантот има доволно финансиски капацитет за спроведување на предложената акција или програма за работа;</a:t>
            </a:r>
          </a:p>
          <a:p>
            <a:pPr marL="285750" lvl="0" indent="-28575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5F36"/>
                </a:solidFill>
              </a:rPr>
              <a:t>апликантот го потврдува својот правен статут и статутите на коапликантите и на поврзаните субјекти како што е наведено во оваа пријава;</a:t>
            </a:r>
          </a:p>
          <a:p>
            <a:pPr marL="285750" lvl="0" indent="-28575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5F36"/>
                </a:solidFill>
              </a:rPr>
              <a:t>апликантот и коапликантот (доколку го има), ги имаат професионалните компетенции и квалификации наведени во предлогот;</a:t>
            </a:r>
          </a:p>
          <a:p>
            <a:pPr marL="285750" lvl="0" indent="-28575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5F36"/>
                </a:solidFill>
              </a:rPr>
              <a:t>апликантот е директно одговорен за подготовка, управување и спроведување на акцијата со коапликантот (ите) (доколку ги има), и не дејствува како посредник;</a:t>
            </a: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mk-MK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srgbClr val="005F36"/>
                </a:solidFill>
                <a:effectLst/>
                <a:uLnTx/>
                <a:uFillTx/>
                <a:ea typeface="+mn-ea"/>
                <a:cs typeface="+mn-cs"/>
              </a:rPr>
              <a:t> ...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5F36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0F5FCE7-6699-48BE-8C44-25556F8D39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8733" t="33011" r="38402" b="9564"/>
          <a:stretch/>
        </p:blipFill>
        <p:spPr>
          <a:xfrm>
            <a:off x="602146" y="1616714"/>
            <a:ext cx="3022125" cy="426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44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4804" y="1714481"/>
            <a:ext cx="6858000" cy="990154"/>
          </a:xfrm>
        </p:spPr>
        <p:txBody>
          <a:bodyPr/>
          <a:lstStyle/>
          <a:p>
            <a:r>
              <a:rPr lang="mk-MK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Милена Манова Илиќ, Локален координатор</a:t>
            </a:r>
            <a:br>
              <a:rPr lang="mk-MK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</a:br>
            <a:r>
              <a:rPr lang="mk-MK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РЕЦ Македонија</a:t>
            </a:r>
            <a:br>
              <a:rPr lang="mk-MK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</a:br>
            <a:br>
              <a:rPr lang="mk-MK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</a:br>
            <a:r>
              <a:rPr lang="en-US" sz="1800" kern="0" dirty="0">
                <a:solidFill>
                  <a:srgbClr val="000000"/>
                </a:solidFill>
                <a:latin typeface="OptimaCE"/>
                <a:ea typeface="+mn-ea"/>
                <a:cs typeface="+mn-cs"/>
                <a:hlinkClick r:id="rId2"/>
              </a:rPr>
              <a:t>Macedonia@rec.org</a:t>
            </a:r>
            <a:r>
              <a:rPr lang="en-US" sz="18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br>
              <a:rPr lang="mk-MK" sz="18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</a:br>
            <a:br>
              <a:rPr lang="mk-MK" sz="18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</a:br>
            <a:r>
              <a:rPr lang="mk-MK" sz="1800" kern="0" dirty="0">
                <a:solidFill>
                  <a:srgbClr val="000000"/>
                </a:solidFill>
                <a:latin typeface="OptimaCE"/>
                <a:ea typeface="+mn-ea"/>
                <a:cs typeface="+mn-cs"/>
                <a:hlinkClick r:id="rId3"/>
              </a:rPr>
              <a:t>М</a:t>
            </a:r>
            <a:r>
              <a:rPr lang="en-US" sz="1800" kern="0" dirty="0">
                <a:solidFill>
                  <a:srgbClr val="000000"/>
                </a:solidFill>
                <a:latin typeface="OptimaCE"/>
                <a:ea typeface="+mn-ea"/>
                <a:cs typeface="+mn-cs"/>
                <a:hlinkClick r:id="rId3"/>
              </a:rPr>
              <a:t>ManovaIlikj@rec.org</a:t>
            </a:r>
            <a:r>
              <a:rPr lang="en-US" sz="18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br>
              <a:rPr lang="en-US" sz="18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</a:br>
            <a:r>
              <a:rPr lang="en-US" sz="1800" kern="0" dirty="0">
                <a:solidFill>
                  <a:srgbClr val="000000"/>
                </a:solidFill>
                <a:latin typeface="OptimaCE"/>
                <a:ea typeface="+mn-ea"/>
                <a:cs typeface="+mn-cs"/>
                <a:hlinkClick r:id="rId4"/>
              </a:rPr>
              <a:t>www.mk.rec.org</a:t>
            </a:r>
            <a:r>
              <a:rPr lang="en-US" sz="18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endParaRPr lang="en-GB" dirty="0"/>
          </a:p>
        </p:txBody>
      </p:sp>
      <p:pic>
        <p:nvPicPr>
          <p:cNvPr id="3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024" y="1035495"/>
            <a:ext cx="5309952" cy="1669140"/>
          </a:xfrm>
        </p:spPr>
      </p:pic>
      <p:sp>
        <p:nvSpPr>
          <p:cNvPr id="4" name="Rectangle 3"/>
          <p:cNvSpPr/>
          <p:nvPr/>
        </p:nvSpPr>
        <p:spPr>
          <a:xfrm>
            <a:off x="2506425" y="3083997"/>
            <a:ext cx="39547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kradovanovikj@rec.org</a:t>
            </a:r>
          </a:p>
        </p:txBody>
      </p:sp>
    </p:spTree>
    <p:extLst>
      <p:ext uri="{BB962C8B-B14F-4D97-AF65-F5344CB8AC3E}">
        <p14:creationId xmlns:p14="http://schemas.microsoft.com/office/powerpoint/2010/main" val="317275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584775"/>
          </a:xfrm>
        </p:spPr>
        <p:txBody>
          <a:bodyPr/>
          <a:lstStyle/>
          <a:p>
            <a:r>
              <a:rPr lang="mk-MK" dirty="0"/>
              <a:t>Проектна цел и кластери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38469"/>
            <a:ext cx="8038272" cy="4664765"/>
          </a:xfrm>
        </p:spPr>
        <p:txBody>
          <a:bodyPr>
            <a:normAutofit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ru-RU" sz="16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Проектот има за цел да го зајакне образованието, унапреди капацитетите и да ја подигне свеста за новите Цели за одржлив развој (Sustainable Development Goals-SDGs) во земјите од Југоисточна Европа, преку нивно вклучување во училишната програма, како и преку регионална соработка и вмрежување меѓу носителите на одлуки, обучувачите и наставниците. Земјите опфатени со овој проект се: Албанија, Босна и Херцеговина, Косово, Македонија, Молдавија, Србија и Црна Гора. Молдавија е вклучена во проектот со цел да ги искористи искуствата од земјите од југоисточна Европа. 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en-GB" sz="1600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1600" b="1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Активностите во рамки на проектот се групирани во три Кластери (групи), во синергија со тековните активности поврзани со одржлив развој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en-GB" sz="1600" b="1" i="1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Кластер </a:t>
            </a:r>
            <a:r>
              <a:rPr lang="en-GB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1. </a:t>
            </a:r>
            <a:r>
              <a:rPr lang="mk-MK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Институционално зајакнување и поддршка за национално и меѓународно вмрежување.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Кластер </a:t>
            </a:r>
            <a:r>
              <a:rPr lang="en-GB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2</a:t>
            </a:r>
            <a:r>
              <a:rPr lang="mk-MK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.</a:t>
            </a:r>
            <a:r>
              <a:rPr lang="en-GB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r>
              <a:rPr lang="mk-MK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Развивање на </a:t>
            </a:r>
            <a:r>
              <a:rPr lang="en-GB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online </a:t>
            </a:r>
            <a:r>
              <a:rPr lang="mk-MK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алатка и градење на капацитетите на наставниците и обучувачите </a:t>
            </a:r>
            <a:r>
              <a:rPr lang="en-GB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(</a:t>
            </a:r>
            <a:r>
              <a:rPr lang="mk-MK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од средните и стручните училишта</a:t>
            </a:r>
            <a:r>
              <a:rPr lang="en-GB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Кластер </a:t>
            </a:r>
            <a:r>
              <a:rPr lang="en-GB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3</a:t>
            </a:r>
            <a:r>
              <a:rPr lang="mk-MK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.</a:t>
            </a:r>
            <a:r>
              <a:rPr lang="en-GB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r>
              <a:rPr lang="ru-RU" sz="16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Зголемени знаењата на учениците за можностите за отворање на нови работни места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55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Кластер</a:t>
            </a:r>
            <a:r>
              <a:rPr lang="en-US" dirty="0"/>
              <a:t> 1 – </a:t>
            </a:r>
            <a:r>
              <a:rPr lang="mk-MK" dirty="0"/>
              <a:t>Активности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758" y="1345721"/>
            <a:ext cx="7981591" cy="4816540"/>
          </a:xfrm>
        </p:spPr>
        <p:txBody>
          <a:bodyPr>
            <a:normAutofit/>
          </a:bodyPr>
          <a:lstStyle/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1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Кластер </a:t>
            </a:r>
            <a:r>
              <a:rPr lang="en-GB" sz="1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1. </a:t>
            </a:r>
            <a:r>
              <a:rPr lang="ru-RU" sz="1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Институционално зајакнување и поддршка за национално и меѓународно вмрежување. 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14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Активност </a:t>
            </a:r>
            <a:r>
              <a:rPr lang="en-GB" sz="14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1.1</a:t>
            </a:r>
            <a:r>
              <a:rPr lang="en-GB" sz="1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r>
              <a:rPr lang="mk-MK" sz="1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Да се осигура поддршка од институциите</a:t>
            </a:r>
            <a:r>
              <a:rPr lang="en-GB" sz="1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endParaRPr lang="en-GB" sz="1400" i="1" u="sng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347663" lvl="0" indent="-347663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Номинирање на надлежни лица (</a:t>
            </a:r>
            <a:r>
              <a:rPr lang="en-GB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Focal Point</a:t>
            </a: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</a:t>
            </a:r>
            <a:r>
              <a:rPr lang="en-GB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/ </a:t>
            </a:r>
            <a:r>
              <a:rPr lang="mk-MK" sz="1400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крајот на 2015 г. – почетокот на 2016 год.</a:t>
            </a:r>
            <a:endParaRPr lang="en-GB" sz="1400" kern="0" dirty="0">
              <a:solidFill>
                <a:srgbClr val="FF0000"/>
              </a:solidFill>
              <a:latin typeface="OptimaCE"/>
              <a:ea typeface="+mn-ea"/>
              <a:cs typeface="+mn-cs"/>
            </a:endParaRPr>
          </a:p>
          <a:p>
            <a:pPr marL="863600" lvl="1" indent="-227013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000" kern="0" dirty="0">
                <a:solidFill>
                  <a:srgbClr val="000000"/>
                </a:solidFill>
                <a:latin typeface="OptimaCE"/>
              </a:rPr>
              <a:t>Улога на надлежното лице од МОН</a:t>
            </a:r>
            <a:r>
              <a:rPr lang="en-GB" sz="1000" kern="0" dirty="0">
                <a:solidFill>
                  <a:srgbClr val="000000"/>
                </a:solidFill>
                <a:latin typeface="OptimaCE"/>
              </a:rPr>
              <a:t> </a:t>
            </a:r>
            <a:r>
              <a:rPr lang="mk-MK" sz="1000" kern="0" dirty="0">
                <a:solidFill>
                  <a:srgbClr val="000000"/>
                </a:solidFill>
                <a:latin typeface="OptimaCE"/>
              </a:rPr>
              <a:t>и Контакт лицето од МЖСПП</a:t>
            </a:r>
            <a:endParaRPr lang="en-GB" sz="1000" kern="0" dirty="0">
              <a:solidFill>
                <a:srgbClr val="000000"/>
              </a:solidFill>
              <a:latin typeface="OptimaCE"/>
            </a:endParaRPr>
          </a:p>
          <a:p>
            <a:pPr marL="347663" lvl="0" indent="-347663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Состаноци со надлежни лица </a:t>
            </a:r>
            <a:r>
              <a:rPr lang="en-GB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– </a:t>
            </a: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Посета на држави </a:t>
            </a:r>
            <a:r>
              <a:rPr lang="en-GB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/ </a:t>
            </a:r>
            <a:r>
              <a:rPr lang="mk-MK" sz="1400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отпочнаа во февруари-март 2016 год.</a:t>
            </a:r>
            <a:endParaRPr lang="en-GB" sz="1400" kern="0" dirty="0">
              <a:solidFill>
                <a:srgbClr val="FF0000"/>
              </a:solidFill>
              <a:latin typeface="OptimaCE"/>
              <a:ea typeface="+mn-ea"/>
              <a:cs typeface="+mn-cs"/>
            </a:endParaRPr>
          </a:p>
          <a:p>
            <a:pPr marL="347663" lvl="0" indent="-347663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Воспоставување на Работни групи</a:t>
            </a:r>
            <a:r>
              <a:rPr lang="en-GB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(</a:t>
            </a: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назначување на експерти</a:t>
            </a:r>
            <a:r>
              <a:rPr lang="en-GB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 </a:t>
            </a: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што ќе работат на Анализата  на недостатоци (</a:t>
            </a:r>
            <a:r>
              <a:rPr lang="en-GB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Gap analysis</a:t>
            </a: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</a:t>
            </a:r>
            <a:r>
              <a:rPr lang="en-GB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во однос на тековните состојби во спроведувањето на Целите за одржлив развој во образованието во посочените земји</a:t>
            </a:r>
            <a:r>
              <a:rPr lang="en-GB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/ </a:t>
            </a:r>
            <a:r>
              <a:rPr lang="ru-RU" sz="1400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јуни-ноември 2016 год.</a:t>
            </a:r>
          </a:p>
          <a:p>
            <a:pPr marL="863600" lvl="1" indent="-227013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000" kern="0" dirty="0">
                <a:solidFill>
                  <a:srgbClr val="000000"/>
                </a:solidFill>
                <a:latin typeface="OptimaCE"/>
              </a:rPr>
              <a:t>Анализи во Македонија, БиХ, Албанија</a:t>
            </a:r>
            <a:r>
              <a:rPr lang="en-GB" sz="1000" kern="0" dirty="0">
                <a:solidFill>
                  <a:srgbClr val="000000"/>
                </a:solidFill>
                <a:latin typeface="OptimaCE"/>
              </a:rPr>
              <a:t>…</a:t>
            </a:r>
          </a:p>
          <a:p>
            <a:pPr marL="863600" lvl="1" indent="-227013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000" kern="0" dirty="0">
                <a:solidFill>
                  <a:srgbClr val="000000"/>
                </a:solidFill>
                <a:latin typeface="OptimaCE"/>
              </a:rPr>
              <a:t>Да се продолжи во Црна Гора, Косово и Србија</a:t>
            </a:r>
            <a:endParaRPr lang="en-GB" sz="1000" kern="0" dirty="0">
              <a:solidFill>
                <a:srgbClr val="000000"/>
              </a:solidFill>
              <a:latin typeface="OptimaCE"/>
            </a:endParaRPr>
          </a:p>
          <a:p>
            <a:pPr marL="347663" lvl="0" indent="-347663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Работа на </a:t>
            </a:r>
            <a:r>
              <a:rPr lang="en-US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Gap </a:t>
            </a: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анализата </a:t>
            </a:r>
            <a:r>
              <a:rPr lang="en-GB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(</a:t>
            </a: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нацрт</a:t>
            </a:r>
            <a:r>
              <a:rPr lang="en-GB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, </a:t>
            </a: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финална</a:t>
            </a:r>
            <a:r>
              <a:rPr lang="en-GB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  / </a:t>
            </a:r>
            <a:r>
              <a:rPr lang="mk-MK" sz="1400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претставена за време на Првиот состанок на управниот одбор, Белград, Србија, декември 2016 год. </a:t>
            </a:r>
            <a:endParaRPr lang="en-GB" sz="1400" kern="0" dirty="0">
              <a:solidFill>
                <a:srgbClr val="FF0000"/>
              </a:solidFill>
              <a:latin typeface="OptimaCE"/>
              <a:ea typeface="+mn-ea"/>
              <a:cs typeface="+mn-cs"/>
            </a:endParaRP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en-GB" sz="1400" kern="0" dirty="0">
              <a:solidFill>
                <a:srgbClr val="FF0000"/>
              </a:solidFill>
              <a:latin typeface="OptimaCE"/>
              <a:ea typeface="+mn-ea"/>
              <a:cs typeface="+mn-cs"/>
            </a:endParaRP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14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Активност </a:t>
            </a:r>
            <a:r>
              <a:rPr lang="en-GB" sz="14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1.2</a:t>
            </a:r>
            <a:r>
              <a:rPr lang="en-GB" sz="1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r>
              <a:rPr lang="mk-MK" sz="1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Организирање на регионални форуми/конференции</a:t>
            </a:r>
            <a:endParaRPr lang="en-GB" sz="1400" i="1" u="sng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347663" lvl="0" indent="-347663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Прва регионална конференција</a:t>
            </a:r>
            <a:r>
              <a:rPr lang="en-GB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/ </a:t>
            </a:r>
            <a:r>
              <a:rPr lang="mk-MK" sz="1400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Белград, Србија, декември 2016 год. </a:t>
            </a:r>
          </a:p>
          <a:p>
            <a:pPr marL="347663" lvl="0" indent="-347663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Втора регионална конференција (</a:t>
            </a:r>
            <a:r>
              <a:rPr lang="mk-MK" sz="1400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септември 2018 год.</a:t>
            </a:r>
            <a:r>
              <a:rPr lang="mk-MK" sz="14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</a:t>
            </a:r>
            <a:endParaRPr lang="en-GB" sz="1400" kern="0" dirty="0">
              <a:solidFill>
                <a:srgbClr val="FF0000"/>
              </a:solidFill>
              <a:latin typeface="OptimaCE"/>
              <a:ea typeface="+mn-ea"/>
              <a:cs typeface="+mn-cs"/>
            </a:endParaRPr>
          </a:p>
          <a:p>
            <a:pPr marL="863600" lvl="1" indent="-227013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000" kern="0" dirty="0">
                <a:solidFill>
                  <a:srgbClr val="000000"/>
                </a:solidFill>
                <a:latin typeface="OptimaCE"/>
              </a:rPr>
              <a:t>Претставување на резултатите од анализите </a:t>
            </a:r>
            <a:r>
              <a:rPr lang="en-GB" sz="1000" kern="0" dirty="0">
                <a:solidFill>
                  <a:srgbClr val="000000"/>
                </a:solidFill>
                <a:latin typeface="OptimaCE"/>
              </a:rPr>
              <a:t>/ </a:t>
            </a:r>
            <a:r>
              <a:rPr lang="mk-MK" sz="1000" kern="0" dirty="0">
                <a:solidFill>
                  <a:srgbClr val="000000"/>
                </a:solidFill>
                <a:latin typeface="OptimaCE"/>
              </a:rPr>
              <a:t>следни чекори </a:t>
            </a:r>
            <a:r>
              <a:rPr lang="en-GB" sz="1000" kern="0" dirty="0">
                <a:solidFill>
                  <a:srgbClr val="000000"/>
                </a:solidFill>
                <a:latin typeface="OptimaCE"/>
              </a:rPr>
              <a:t>/ </a:t>
            </a:r>
            <a:r>
              <a:rPr lang="mk-MK" sz="1000" kern="0" dirty="0">
                <a:solidFill>
                  <a:srgbClr val="000000"/>
                </a:solidFill>
                <a:latin typeface="OptimaCE"/>
              </a:rPr>
              <a:t>прв нацрт на алатката</a:t>
            </a:r>
            <a:endParaRPr lang="en-GB" sz="1000" kern="0" dirty="0">
              <a:solidFill>
                <a:srgbClr val="000000"/>
              </a:solidFill>
              <a:latin typeface="OptimaCE"/>
            </a:endParaRP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mk-MK" sz="1400" b="1" u="sng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14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Активност </a:t>
            </a:r>
            <a:r>
              <a:rPr lang="en-GB" sz="14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1.3</a:t>
            </a:r>
            <a:r>
              <a:rPr lang="en-GB" sz="1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r>
              <a:rPr lang="mk-MK" sz="1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Креирање на мрежа на обучувачи и наставници за Целите за одржлив развој во образованието</a:t>
            </a:r>
            <a:endParaRPr lang="en-GB" sz="1400" b="1" u="sng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59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Кластер</a:t>
            </a:r>
            <a:r>
              <a:rPr lang="en-US" dirty="0"/>
              <a:t>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41969"/>
            <a:ext cx="5230410" cy="4595005"/>
          </a:xfrm>
        </p:spPr>
        <p:txBody>
          <a:bodyPr>
            <a:normAutofit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ru-RU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Развивање на online алатка и градење на капацитетите на наставниците и обучувачите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en-GB" sz="1800" b="1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18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Активност </a:t>
            </a:r>
            <a:r>
              <a:rPr lang="en-GB" sz="18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2.1</a:t>
            </a:r>
            <a:r>
              <a:rPr lang="en-GB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r>
              <a:rPr lang="mk-MK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Развој на</a:t>
            </a:r>
            <a:r>
              <a:rPr lang="en-GB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online </a:t>
            </a:r>
            <a:r>
              <a:rPr lang="mk-MK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алатка </a:t>
            </a:r>
            <a:r>
              <a:rPr lang="en-GB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(</a:t>
            </a:r>
            <a:r>
              <a:rPr lang="mk-MK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општа</a:t>
            </a:r>
            <a:r>
              <a:rPr lang="en-GB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 / </a:t>
            </a:r>
            <a:r>
              <a:rPr lang="mk-MK" sz="1800" b="1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октомври-ноември </a:t>
            </a:r>
            <a:r>
              <a:rPr lang="en-GB" sz="1800" b="1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201</a:t>
            </a:r>
            <a:r>
              <a:rPr lang="mk-MK" sz="1800" b="1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7 год.</a:t>
            </a:r>
            <a:endParaRPr lang="en-US" sz="1800" kern="0" dirty="0">
              <a:solidFill>
                <a:srgbClr val="FF0000"/>
              </a:solidFill>
              <a:latin typeface="OptimaCE"/>
              <a:ea typeface="+mn-ea"/>
              <a:cs typeface="+mn-cs"/>
            </a:endParaRPr>
          </a:p>
          <a:p>
            <a:pPr marL="863600" lvl="1" indent="-227013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100" kern="0" dirty="0">
                <a:solidFill>
                  <a:srgbClr val="000000"/>
                </a:solidFill>
                <a:latin typeface="OptimaCE"/>
              </a:rPr>
              <a:t>Прва општа нацрт верзија – неспецифична за одредена држава</a:t>
            </a:r>
            <a:endParaRPr lang="en-GB" sz="1100" kern="0" dirty="0">
              <a:solidFill>
                <a:srgbClr val="000000"/>
              </a:solidFill>
              <a:latin typeface="OptimaCE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en-GB" sz="1800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18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Активност </a:t>
            </a:r>
            <a:r>
              <a:rPr lang="en-GB" sz="18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2.2</a:t>
            </a:r>
            <a:r>
              <a:rPr lang="en-GB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r>
              <a:rPr lang="ru-RU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Развој на online алатка за секоја земја поединечно </a:t>
            </a:r>
            <a:r>
              <a:rPr lang="en-GB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/ </a:t>
            </a:r>
            <a:r>
              <a:rPr lang="mk-MK" sz="1800" b="1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јануари </a:t>
            </a:r>
            <a:r>
              <a:rPr lang="en-GB" sz="1800" b="1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201</a:t>
            </a:r>
            <a:r>
              <a:rPr lang="mk-MK" sz="1800" b="1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8 г.</a:t>
            </a:r>
            <a:r>
              <a:rPr lang="en-GB" sz="1800" b="1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 </a:t>
            </a:r>
            <a:endParaRPr lang="mk-MK" sz="1800" b="1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en-GB" sz="1100" kern="0" dirty="0">
              <a:solidFill>
                <a:srgbClr val="000000"/>
              </a:solidFill>
              <a:latin typeface="OptimaCE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18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Активност </a:t>
            </a:r>
            <a:r>
              <a:rPr lang="en-GB" sz="18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2.3</a:t>
            </a:r>
            <a:r>
              <a:rPr lang="en-GB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r>
              <a:rPr lang="mk-MK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Тренинг за група експерт/обучувачи</a:t>
            </a:r>
            <a:r>
              <a:rPr lang="en-GB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endParaRPr lang="en-US" sz="1800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863600" lvl="1" indent="-227013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100" kern="0" dirty="0">
                <a:solidFill>
                  <a:srgbClr val="000000"/>
                </a:solidFill>
                <a:latin typeface="OptimaCE"/>
              </a:rPr>
              <a:t>Обука за обучувачи </a:t>
            </a:r>
            <a:r>
              <a:rPr lang="en-GB" sz="1100" kern="0" dirty="0">
                <a:solidFill>
                  <a:srgbClr val="000000"/>
                </a:solidFill>
                <a:latin typeface="OptimaCE"/>
              </a:rPr>
              <a:t>– </a:t>
            </a:r>
            <a:r>
              <a:rPr lang="mk-MK" sz="1100" kern="0" dirty="0">
                <a:solidFill>
                  <a:srgbClr val="000000"/>
                </a:solidFill>
                <a:latin typeface="OptimaCE"/>
              </a:rPr>
              <a:t>наставници од средни училишта</a:t>
            </a:r>
            <a:r>
              <a:rPr lang="en-GB" sz="1100" kern="0" dirty="0">
                <a:solidFill>
                  <a:srgbClr val="000000"/>
                </a:solidFill>
                <a:latin typeface="OptimaCE"/>
              </a:rPr>
              <a:t>, </a:t>
            </a:r>
            <a:r>
              <a:rPr lang="mk-MK" sz="1100" kern="0" dirty="0">
                <a:solidFill>
                  <a:srgbClr val="000000"/>
                </a:solidFill>
                <a:latin typeface="OptimaCE"/>
              </a:rPr>
              <a:t>советници</a:t>
            </a:r>
            <a:r>
              <a:rPr lang="en-GB" sz="1100" kern="0" dirty="0">
                <a:solidFill>
                  <a:srgbClr val="000000"/>
                </a:solidFill>
                <a:latin typeface="OptimaCE"/>
              </a:rPr>
              <a:t>, </a:t>
            </a:r>
            <a:r>
              <a:rPr lang="mk-MK" sz="1100" kern="0" dirty="0">
                <a:solidFill>
                  <a:srgbClr val="000000"/>
                </a:solidFill>
                <a:latin typeface="OptimaCE"/>
              </a:rPr>
              <a:t>инспектори</a:t>
            </a:r>
            <a:r>
              <a:rPr lang="en-GB" sz="1100" kern="0" dirty="0">
                <a:solidFill>
                  <a:srgbClr val="000000"/>
                </a:solidFill>
                <a:latin typeface="OptimaCE"/>
              </a:rPr>
              <a:t>, </a:t>
            </a:r>
            <a:r>
              <a:rPr lang="mk-MK" sz="1100" kern="0" dirty="0">
                <a:solidFill>
                  <a:srgbClr val="000000"/>
                </a:solidFill>
                <a:latin typeface="OptimaCE"/>
              </a:rPr>
              <a:t>пртетсавници на Педагошка академија</a:t>
            </a:r>
          </a:p>
          <a:p>
            <a:pPr marL="863600" lvl="1" indent="-227013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endParaRPr lang="en-GB" sz="1100" kern="0" dirty="0">
              <a:solidFill>
                <a:srgbClr val="000000"/>
              </a:solidFill>
              <a:latin typeface="OptimaCE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18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Активност </a:t>
            </a:r>
            <a:r>
              <a:rPr lang="en-GB" sz="18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2.4</a:t>
            </a:r>
            <a:r>
              <a:rPr lang="en-GB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r>
              <a:rPr lang="mk-MK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Тренинг за наставници</a:t>
            </a:r>
            <a:r>
              <a:rPr lang="en-GB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endParaRPr lang="mk-MK" sz="1800" b="1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en-GB" sz="1100" kern="0" dirty="0">
                <a:solidFill>
                  <a:srgbClr val="000000"/>
                </a:solidFill>
                <a:latin typeface="OptimaCE"/>
              </a:rPr>
              <a:t>	- </a:t>
            </a:r>
            <a:r>
              <a:rPr lang="mk-MK" sz="1100" kern="0" dirty="0">
                <a:solidFill>
                  <a:srgbClr val="000000"/>
                </a:solidFill>
                <a:latin typeface="OptimaCE"/>
              </a:rPr>
              <a:t>Врз основа на расположливите средства за обука, секое Надлежно лице од МОН ќе го одреди бројот на училишта што ќе бидат покриени</a:t>
            </a:r>
            <a:endParaRPr lang="en-GB" sz="105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D09794-526B-47ED-9690-2337C81CC3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014" y="539496"/>
            <a:ext cx="2859272" cy="246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5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Кластер</a:t>
            </a:r>
            <a:r>
              <a:rPr lang="en-US" dirty="0"/>
              <a:t> 3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22450"/>
            <a:ext cx="8072153" cy="4833794"/>
          </a:xfrm>
        </p:spPr>
        <p:txBody>
          <a:bodyPr>
            <a:normAutofit fontScale="92500" lnSpcReduction="20000"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ru-RU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Зголемени знаењата на учениците со можностите за отворање на нови работни места</a:t>
            </a:r>
            <a:endParaRPr lang="en-GB" sz="1800" b="1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en-GB" sz="1800" b="1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18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Активност </a:t>
            </a:r>
            <a:r>
              <a:rPr lang="en-GB" sz="18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3.1</a:t>
            </a:r>
            <a:r>
              <a:rPr lang="en-GB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:</a:t>
            </a:r>
            <a:r>
              <a:rPr lang="en-GB" sz="18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r>
              <a:rPr lang="mk-MK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Објавување на програмата за мали грантови </a:t>
            </a:r>
            <a:r>
              <a:rPr lang="en-GB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/ </a:t>
            </a:r>
            <a:r>
              <a:rPr lang="mk-MK" sz="1800" b="1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11 октомври </a:t>
            </a:r>
            <a:r>
              <a:rPr lang="en-GB" sz="1800" b="1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2017</a:t>
            </a:r>
            <a:r>
              <a:rPr lang="mk-MK" sz="1800" b="1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 год. </a:t>
            </a:r>
            <a:endParaRPr lang="en-GB" sz="1100" kern="0" dirty="0">
              <a:solidFill>
                <a:srgbClr val="000000"/>
              </a:solidFill>
              <a:latin typeface="OptimaCE"/>
            </a:endParaRPr>
          </a:p>
          <a:p>
            <a:pPr marL="636587" lvl="1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1500" kern="0" dirty="0">
                <a:solidFill>
                  <a:srgbClr val="000000"/>
                </a:solidFill>
                <a:latin typeface="OptimaCE"/>
              </a:rPr>
              <a:t>Грантови за НВОи што ќе се спроведуваат во одреден број средни и стручни училишта</a:t>
            </a:r>
            <a:endParaRPr lang="en-GB" sz="1500" kern="0" dirty="0">
              <a:solidFill>
                <a:srgbClr val="000000"/>
              </a:solidFill>
              <a:latin typeface="OptimaCE"/>
            </a:endParaRPr>
          </a:p>
          <a:p>
            <a:pPr marL="863600" lvl="1" indent="-227013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ru-RU" sz="1500" kern="0" dirty="0">
                <a:solidFill>
                  <a:srgbClr val="000000"/>
                </a:solidFill>
                <a:latin typeface="OptimaCE"/>
              </a:rPr>
              <a:t>Рок за доставување предлог-проект: </a:t>
            </a:r>
            <a:r>
              <a:rPr lang="ru-RU" sz="1500" b="1" kern="0" dirty="0">
                <a:solidFill>
                  <a:srgbClr val="000000"/>
                </a:solidFill>
                <a:latin typeface="OptimaCE"/>
              </a:rPr>
              <a:t>30 ноември 2017 г.</a:t>
            </a:r>
          </a:p>
          <a:p>
            <a:pPr marL="863600" lvl="1" indent="-227013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ru-RU" sz="1500" kern="0" dirty="0">
                <a:solidFill>
                  <a:srgbClr val="000000"/>
                </a:solidFill>
                <a:latin typeface="OptimaCE"/>
              </a:rPr>
              <a:t>Средба за оценување на предлог-проекти: </a:t>
            </a:r>
            <a:r>
              <a:rPr lang="ru-RU" sz="1500" b="1" kern="0" dirty="0">
                <a:solidFill>
                  <a:srgbClr val="000000"/>
                </a:solidFill>
                <a:latin typeface="OptimaCE"/>
              </a:rPr>
              <a:t>11 декември 2017 г.</a:t>
            </a:r>
          </a:p>
          <a:p>
            <a:pPr marL="863600" lvl="1" indent="-227013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ru-RU" sz="1500" kern="0" dirty="0">
                <a:solidFill>
                  <a:srgbClr val="000000"/>
                </a:solidFill>
                <a:latin typeface="OptimaCE"/>
              </a:rPr>
              <a:t>Конечна одлука: </a:t>
            </a:r>
            <a:r>
              <a:rPr lang="ru-RU" sz="1500" b="1" kern="0" dirty="0">
                <a:solidFill>
                  <a:srgbClr val="000000"/>
                </a:solidFill>
                <a:latin typeface="OptimaCE"/>
              </a:rPr>
              <a:t>15 декември 2017 г.</a:t>
            </a:r>
          </a:p>
          <a:p>
            <a:pPr marL="863600" lvl="1" indent="-227013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500" kern="0" dirty="0">
                <a:solidFill>
                  <a:srgbClr val="000000"/>
                </a:solidFill>
                <a:latin typeface="OptimaCE"/>
              </a:rPr>
              <a:t>Обука за проекти од мал обем</a:t>
            </a:r>
            <a:r>
              <a:rPr lang="en-GB" sz="1500" kern="0" dirty="0">
                <a:solidFill>
                  <a:srgbClr val="000000"/>
                </a:solidFill>
                <a:latin typeface="OptimaCE"/>
              </a:rPr>
              <a:t> / </a:t>
            </a:r>
            <a:r>
              <a:rPr lang="ru-RU" sz="1500" kern="0" dirty="0">
                <a:solidFill>
                  <a:srgbClr val="000000"/>
                </a:solidFill>
                <a:latin typeface="OptimaCE"/>
              </a:rPr>
              <a:t>Средба на добитниците</a:t>
            </a:r>
            <a:r>
              <a:rPr lang="en-US" sz="1500" kern="0" dirty="0">
                <a:solidFill>
                  <a:srgbClr val="000000"/>
                </a:solidFill>
                <a:latin typeface="OptimaCE"/>
              </a:rPr>
              <a:t> / </a:t>
            </a:r>
            <a:r>
              <a:rPr lang="mk-MK" sz="1500" kern="0" dirty="0">
                <a:solidFill>
                  <a:srgbClr val="000000"/>
                </a:solidFill>
                <a:latin typeface="OptimaCE"/>
              </a:rPr>
              <a:t>потпишување на договори</a:t>
            </a:r>
            <a:r>
              <a:rPr lang="ru-RU" sz="1500" kern="0" dirty="0">
                <a:solidFill>
                  <a:srgbClr val="000000"/>
                </a:solidFill>
                <a:latin typeface="OptimaCE"/>
              </a:rPr>
              <a:t>: </a:t>
            </a:r>
            <a:r>
              <a:rPr lang="ru-RU" sz="1500" b="1" kern="0" dirty="0">
                <a:solidFill>
                  <a:srgbClr val="000000"/>
                </a:solidFill>
                <a:latin typeface="OptimaCE"/>
              </a:rPr>
              <a:t>20 декември 2017 г.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en-GB" sz="1800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18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Активност </a:t>
            </a:r>
            <a:r>
              <a:rPr lang="en-GB" sz="18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3.2</a:t>
            </a:r>
            <a:r>
              <a:rPr lang="en-GB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:</a:t>
            </a:r>
            <a:r>
              <a:rPr lang="en-GB" sz="18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r>
              <a:rPr lang="mk-MK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Спроведување на активности од помал обем во училиштата </a:t>
            </a:r>
            <a:r>
              <a:rPr lang="en-GB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/ </a:t>
            </a:r>
            <a:r>
              <a:rPr lang="mk-MK" sz="1800" b="1" kern="0" dirty="0">
                <a:solidFill>
                  <a:srgbClr val="E70000"/>
                </a:solidFill>
                <a:latin typeface="OptimaCE"/>
                <a:ea typeface="+mn-ea"/>
                <a:cs typeface="+mn-cs"/>
              </a:rPr>
              <a:t>јануари-јуни </a:t>
            </a:r>
            <a:r>
              <a:rPr lang="en-GB" sz="1800" b="1" kern="0" dirty="0">
                <a:solidFill>
                  <a:srgbClr val="E70000"/>
                </a:solidFill>
                <a:latin typeface="OptimaCE"/>
                <a:ea typeface="+mn-ea"/>
                <a:cs typeface="+mn-cs"/>
              </a:rPr>
              <a:t>2018</a:t>
            </a:r>
            <a:r>
              <a:rPr lang="mk-MK" sz="1800" b="1" kern="0" dirty="0">
                <a:solidFill>
                  <a:srgbClr val="E70000"/>
                </a:solidFill>
                <a:latin typeface="OptimaCE"/>
                <a:ea typeface="+mn-ea"/>
                <a:cs typeface="+mn-cs"/>
              </a:rPr>
              <a:t> год. </a:t>
            </a:r>
            <a:endParaRPr lang="en-GB" sz="1800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863600" lvl="1" indent="-227013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500" kern="0" dirty="0">
                <a:solidFill>
                  <a:srgbClr val="000000"/>
                </a:solidFill>
                <a:latin typeface="OptimaCE"/>
              </a:rPr>
              <a:t>Спроведување </a:t>
            </a:r>
            <a:r>
              <a:rPr lang="en-GB" sz="1500" kern="0" dirty="0">
                <a:solidFill>
                  <a:srgbClr val="000000"/>
                </a:solidFill>
                <a:latin typeface="OptimaCE"/>
              </a:rPr>
              <a:t>/ </a:t>
            </a:r>
            <a:r>
              <a:rPr lang="mk-MK" sz="1500" kern="0" dirty="0">
                <a:solidFill>
                  <a:srgbClr val="E70000"/>
                </a:solidFill>
                <a:latin typeface="OptimaCE"/>
              </a:rPr>
              <a:t>јануари-јуни</a:t>
            </a:r>
            <a:endParaRPr lang="en-GB" sz="1500" kern="0" dirty="0">
              <a:solidFill>
                <a:srgbClr val="E70000"/>
              </a:solidFill>
              <a:latin typeface="OptimaCE"/>
            </a:endParaRPr>
          </a:p>
          <a:p>
            <a:pPr marL="863600" lvl="1" indent="-227013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500" kern="0" dirty="0">
                <a:solidFill>
                  <a:srgbClr val="000000"/>
                </a:solidFill>
                <a:latin typeface="OptimaCE"/>
              </a:rPr>
              <a:t>Мониторинг </a:t>
            </a:r>
            <a:r>
              <a:rPr lang="en-GB" sz="1500" kern="0" dirty="0">
                <a:solidFill>
                  <a:srgbClr val="000000"/>
                </a:solidFill>
                <a:latin typeface="OptimaCE"/>
              </a:rPr>
              <a:t>/ </a:t>
            </a:r>
            <a:r>
              <a:rPr lang="mk-MK" sz="1500" kern="0" dirty="0">
                <a:solidFill>
                  <a:srgbClr val="E70000"/>
                </a:solidFill>
                <a:latin typeface="OptimaCE"/>
              </a:rPr>
              <a:t>во текот на спроведувањето</a:t>
            </a:r>
            <a:r>
              <a:rPr lang="en-GB" sz="1500" kern="0" dirty="0">
                <a:solidFill>
                  <a:srgbClr val="E70000"/>
                </a:solidFill>
                <a:latin typeface="OptimaCE"/>
              </a:rPr>
              <a:t> (</a:t>
            </a:r>
            <a:r>
              <a:rPr lang="mk-MK" sz="1500" kern="0" dirty="0">
                <a:solidFill>
                  <a:srgbClr val="E70000"/>
                </a:solidFill>
                <a:latin typeface="OptimaCE"/>
              </a:rPr>
              <a:t>најмалку една посета по училиште</a:t>
            </a:r>
            <a:r>
              <a:rPr lang="en-GB" sz="1500" kern="0" dirty="0">
                <a:solidFill>
                  <a:srgbClr val="E70000"/>
                </a:solidFill>
                <a:latin typeface="OptimaCE"/>
              </a:rPr>
              <a:t>)</a:t>
            </a:r>
          </a:p>
          <a:p>
            <a:pPr marL="863600" lvl="1" indent="-227013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500" kern="0" dirty="0">
                <a:solidFill>
                  <a:srgbClr val="000000"/>
                </a:solidFill>
                <a:latin typeface="OptimaCE"/>
              </a:rPr>
              <a:t>Известување </a:t>
            </a:r>
            <a:r>
              <a:rPr lang="en-GB" sz="1500" kern="0" dirty="0">
                <a:solidFill>
                  <a:srgbClr val="000000"/>
                </a:solidFill>
                <a:latin typeface="OptimaCE"/>
              </a:rPr>
              <a:t>/ </a:t>
            </a:r>
            <a:r>
              <a:rPr lang="mk-MK" sz="1500" kern="0" dirty="0">
                <a:solidFill>
                  <a:srgbClr val="E70000"/>
                </a:solidFill>
                <a:latin typeface="OptimaCE"/>
              </a:rPr>
              <a:t>јули – август </a:t>
            </a:r>
            <a:endParaRPr lang="en-GB" sz="1500" kern="0" dirty="0">
              <a:solidFill>
                <a:srgbClr val="E70000"/>
              </a:solidFill>
              <a:latin typeface="OptimaCE"/>
            </a:endParaRPr>
          </a:p>
          <a:p>
            <a:pPr marL="863600" lvl="1" indent="-227013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endParaRPr lang="en-GB" sz="1100" kern="0" dirty="0">
              <a:solidFill>
                <a:srgbClr val="000000"/>
              </a:solidFill>
              <a:latin typeface="OptimaCE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18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Активност </a:t>
            </a:r>
            <a:r>
              <a:rPr lang="en-GB" sz="1800" b="1" u="sng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3.3</a:t>
            </a:r>
            <a:r>
              <a:rPr lang="en-GB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:</a:t>
            </a:r>
            <a:r>
              <a:rPr lang="en-GB" sz="18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r>
              <a:rPr lang="mk-MK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Претставување на резултати </a:t>
            </a:r>
            <a:r>
              <a:rPr lang="en-GB" sz="18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/ </a:t>
            </a:r>
            <a:r>
              <a:rPr lang="mk-MK" sz="1800" b="1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септември </a:t>
            </a:r>
            <a:r>
              <a:rPr lang="en-US" sz="1800" b="1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2018</a:t>
            </a:r>
            <a:r>
              <a:rPr lang="mk-MK" sz="1800" b="1" kern="0" dirty="0">
                <a:solidFill>
                  <a:srgbClr val="FF0000"/>
                </a:solidFill>
                <a:latin typeface="OptimaCE"/>
                <a:ea typeface="+mn-ea"/>
                <a:cs typeface="+mn-cs"/>
              </a:rPr>
              <a:t> год.</a:t>
            </a:r>
            <a:endParaRPr lang="en-US" sz="1800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863600" lvl="1" indent="-227013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500" kern="0" dirty="0">
                <a:solidFill>
                  <a:srgbClr val="000000"/>
                </a:solidFill>
                <a:latin typeface="OptimaCE"/>
              </a:rPr>
              <a:t>Мали промотивни настани во земјите</a:t>
            </a:r>
            <a:endParaRPr lang="en-GB" sz="1500" kern="0" dirty="0">
              <a:solidFill>
                <a:srgbClr val="000000"/>
              </a:solidFill>
              <a:latin typeface="OptimaCE"/>
            </a:endParaRPr>
          </a:p>
          <a:p>
            <a:pPr marL="863600" lvl="1" indent="-227013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-"/>
            </a:pPr>
            <a:r>
              <a:rPr lang="mk-MK" sz="1500" kern="0" dirty="0">
                <a:solidFill>
                  <a:srgbClr val="000000"/>
                </a:solidFill>
                <a:latin typeface="OptimaCE"/>
              </a:rPr>
              <a:t>Промотивен настан</a:t>
            </a:r>
            <a:r>
              <a:rPr lang="en-GB" sz="1500" kern="0" dirty="0">
                <a:solidFill>
                  <a:srgbClr val="000000"/>
                </a:solidFill>
                <a:latin typeface="OptimaCE"/>
              </a:rPr>
              <a:t> (</a:t>
            </a:r>
            <a:r>
              <a:rPr lang="mk-MK" sz="1500" kern="0" dirty="0">
                <a:solidFill>
                  <a:srgbClr val="000000"/>
                </a:solidFill>
                <a:latin typeface="OptimaCE"/>
              </a:rPr>
              <a:t>Завршната регионална конференција, во земја од регионот</a:t>
            </a:r>
            <a:r>
              <a:rPr lang="en-GB" sz="1500" kern="0" dirty="0">
                <a:solidFill>
                  <a:srgbClr val="000000"/>
                </a:solidFill>
                <a:latin typeface="OptimaCE"/>
              </a:rPr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43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0209F-6598-45BC-BDF1-1E5A4199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6876"/>
            <a:ext cx="7886700" cy="1077218"/>
          </a:xfrm>
        </p:spPr>
        <p:txBody>
          <a:bodyPr/>
          <a:lstStyle/>
          <a:p>
            <a:r>
              <a:rPr lang="mk-MK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Напредок на проектот </a:t>
            </a:r>
            <a:r>
              <a:rPr lang="en-US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(</a:t>
            </a:r>
            <a:r>
              <a:rPr lang="mk-MK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заклучно со </a:t>
            </a:r>
            <a:br>
              <a:rPr lang="mk-MK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</a:br>
            <a:r>
              <a:rPr lang="mk-MK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јули, </a:t>
            </a:r>
            <a:r>
              <a:rPr lang="en-US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2017</a:t>
            </a:r>
            <a:r>
              <a:rPr lang="mk-MK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 г.</a:t>
            </a:r>
            <a:r>
              <a:rPr lang="en-US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F9C5F-6415-40EA-ACC4-D8318481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68205"/>
            <a:ext cx="8131037" cy="5135908"/>
          </a:xfrm>
        </p:spPr>
        <p:txBody>
          <a:bodyPr>
            <a:normAutofit fontScale="92500"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en-US" sz="18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AutoNum type="arabicPeriod"/>
            </a:pPr>
            <a:r>
              <a:rPr lang="mk-MK" sz="26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Анализата</a:t>
            </a:r>
            <a:r>
              <a:rPr lang="mk-MK" sz="2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mk-MK" sz="26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 недостатоци со препораки за унапредување / интегрирање на Принципите за одржлив развој на Обединетите Нации во наставните програми во средното образование во Република Македонија </a:t>
            </a:r>
            <a:r>
              <a:rPr lang="mk-MK" sz="2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–</a:t>
            </a:r>
            <a:r>
              <a:rPr lang="mk-MK" sz="26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mk-MK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ноември-декември 2016 год.</a:t>
            </a: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Arial" panose="020B0604020202020204" pitchFamily="34" charset="0"/>
              <a:buChar char="•"/>
            </a:pPr>
            <a:r>
              <a:rPr lang="mk-MK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ноември 2017 г. (промоција на Анализата) </a:t>
            </a:r>
          </a:p>
          <a:p>
            <a:pPr marL="457200" lvl="0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 startAt="2"/>
            </a:pPr>
            <a:r>
              <a:rPr lang="mk-MK" sz="2600" i="1" kern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Национални специфични текстови</a:t>
            </a:r>
            <a:r>
              <a:rPr lang="en-US" sz="2600" i="1" kern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mk-MK" sz="2600" i="1" kern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US" sz="2600" i="1" kern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mk-MK" sz="2600" i="1" kern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ЦОР</a:t>
            </a:r>
            <a:r>
              <a:rPr lang="en-US" sz="2600" i="1" kern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514350" indent="-227013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Tx/>
              <a:buChar char="•"/>
            </a:pPr>
            <a:r>
              <a:rPr lang="mk-MK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Мобилизација на експерти преку објава на Повик </a:t>
            </a:r>
            <a:r>
              <a:rPr lang="en-US" i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en-US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27 </a:t>
            </a:r>
            <a:r>
              <a:rPr lang="mk-MK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март</a:t>
            </a:r>
            <a:r>
              <a:rPr lang="en-US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2017 </a:t>
            </a:r>
            <a:r>
              <a:rPr lang="mk-MK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г.</a:t>
            </a:r>
          </a:p>
          <a:p>
            <a:pPr marL="287337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en-US" i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mk-MK" i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 соработка со Кабинетот на заменик премиер задолжен за Економски прашања</a:t>
            </a:r>
            <a:r>
              <a:rPr lang="en-US" i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mk-MK" i="1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4537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 startAt="3"/>
            </a:pPr>
            <a:r>
              <a:rPr lang="mk-MK" sz="2600" i="1" kern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Прв нацрт на </a:t>
            </a:r>
            <a:r>
              <a:rPr lang="en-US" sz="2600" b="1" i="1" kern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TEEN </a:t>
            </a:r>
            <a:r>
              <a:rPr lang="mk-MK" sz="2600" b="1" i="1" kern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алатката </a:t>
            </a:r>
            <a:r>
              <a:rPr lang="mk-MK" sz="2600" i="1" kern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(со учество на 2 експерти од МКД) 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mk-MK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септември 2017 год.</a:t>
            </a:r>
            <a:endParaRPr lang="en-US" b="1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48AB6-5A56-4108-8443-1C9BC5264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86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РЕЗИМЕ</a:t>
            </a:r>
            <a:endParaRPr lang="en-GB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2782456"/>
              </p:ext>
            </p:extLst>
          </p:nvPr>
        </p:nvGraphicFramePr>
        <p:xfrm>
          <a:off x="628650" y="1124271"/>
          <a:ext cx="7995882" cy="4431732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3588508">
                  <a:extLst>
                    <a:ext uri="{9D8B030D-6E8A-4147-A177-3AD203B41FA5}">
                      <a16:colId xmlns:a16="http://schemas.microsoft.com/office/drawing/2014/main" val="4059620007"/>
                    </a:ext>
                  </a:extLst>
                </a:gridCol>
                <a:gridCol w="4407374">
                  <a:extLst>
                    <a:ext uri="{9D8B030D-6E8A-4147-A177-3AD203B41FA5}">
                      <a16:colId xmlns:a16="http://schemas.microsoft.com/office/drawing/2014/main" val="433279712"/>
                    </a:ext>
                  </a:extLst>
                </a:gridCol>
              </a:tblGrid>
              <a:tr h="1073019">
                <a:tc>
                  <a:txBody>
                    <a:bodyPr/>
                    <a:lstStyle/>
                    <a:p>
                      <a:pPr algn="ctr"/>
                      <a:r>
                        <a:rPr lang="mk-MK" sz="2000" b="1" dirty="0">
                          <a:solidFill>
                            <a:schemeClr val="tx1"/>
                          </a:solidFill>
                        </a:rPr>
                        <a:t>Донатор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: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50276"/>
                  </a:ext>
                </a:extLst>
              </a:tr>
              <a:tr h="1050877">
                <a:tc>
                  <a:txBody>
                    <a:bodyPr/>
                    <a:lstStyle/>
                    <a:p>
                      <a:pPr algn="ctr"/>
                      <a:r>
                        <a:rPr lang="mk-MK" sz="2000" b="1" dirty="0"/>
                        <a:t>Спроведувач</a:t>
                      </a:r>
                      <a:r>
                        <a:rPr lang="en-US" sz="2000" b="1" dirty="0"/>
                        <a:t>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7765784"/>
                  </a:ext>
                </a:extLst>
              </a:tr>
              <a:tr h="982639">
                <a:tc>
                  <a:txBody>
                    <a:bodyPr/>
                    <a:lstStyle/>
                    <a:p>
                      <a:pPr algn="ctr"/>
                      <a:r>
                        <a:rPr lang="mk-MK" sz="2000" b="1" dirty="0"/>
                        <a:t>Тема</a:t>
                      </a:r>
                      <a:r>
                        <a:rPr lang="en-US" sz="2000" b="1" dirty="0"/>
                        <a:t>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1391321"/>
                  </a:ext>
                </a:extLst>
              </a:tr>
              <a:tr h="764274">
                <a:tc>
                  <a:txBody>
                    <a:bodyPr/>
                    <a:lstStyle/>
                    <a:p>
                      <a:pPr algn="ctr"/>
                      <a:r>
                        <a:rPr lang="mk-MK" sz="2000" b="1" dirty="0"/>
                        <a:t>Вкупен расположлив износ: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200.000 EUR </a:t>
                      </a:r>
                      <a:r>
                        <a:rPr lang="mk-MK" b="1" dirty="0"/>
                        <a:t>за целиот регион на ЈИЕ</a:t>
                      </a:r>
                      <a:endParaRPr lang="en-US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01820829"/>
                  </a:ext>
                </a:extLst>
              </a:tr>
              <a:tr h="560923">
                <a:tc>
                  <a:txBody>
                    <a:bodyPr/>
                    <a:lstStyle/>
                    <a:p>
                      <a:pPr algn="ctr"/>
                      <a:r>
                        <a:rPr lang="mk-MK" sz="2000" b="1" dirty="0"/>
                        <a:t>Износ по грант</a:t>
                      </a:r>
                      <a:r>
                        <a:rPr lang="en-US" sz="2000" b="1" dirty="0"/>
                        <a:t>: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k-MK" b="1" dirty="0"/>
                        <a:t>максимално</a:t>
                      </a:r>
                      <a:r>
                        <a:rPr lang="en-US" b="1" dirty="0"/>
                        <a:t> 7.000 EUR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9188164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3811" y="1370951"/>
            <a:ext cx="1828572" cy="6761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2991" y="2475784"/>
            <a:ext cx="1869029" cy="5326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7859" y="3325795"/>
            <a:ext cx="1279295" cy="84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86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/>
              <a:t>За грантовите: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5361123"/>
              </p:ext>
            </p:extLst>
          </p:nvPr>
        </p:nvGraphicFramePr>
        <p:xfrm>
          <a:off x="628650" y="1514901"/>
          <a:ext cx="7886700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37631">
                  <a:extLst>
                    <a:ext uri="{9D8B030D-6E8A-4147-A177-3AD203B41FA5}">
                      <a16:colId xmlns:a16="http://schemas.microsoft.com/office/drawing/2014/main" val="1692476212"/>
                    </a:ext>
                  </a:extLst>
                </a:gridCol>
                <a:gridCol w="5349069">
                  <a:extLst>
                    <a:ext uri="{9D8B030D-6E8A-4147-A177-3AD203B41FA5}">
                      <a16:colId xmlns:a16="http://schemas.microsoft.com/office/drawing/2014/main" val="4860989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mk-MK" sz="1800" b="1" dirty="0"/>
                        <a:t>Целна група</a:t>
                      </a:r>
                      <a:r>
                        <a:rPr lang="en-US" sz="1800" b="1" dirty="0"/>
                        <a:t>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0" dirty="0"/>
                        <a:t>Регистрирани ГО активни во областите на образованието, животната средина и одржливиот развој, родовите прашања и во други области поврзани со ЦОР</a:t>
                      </a:r>
                      <a:r>
                        <a:rPr lang="en-US" sz="1800" b="0" dirty="0"/>
                        <a:t>, </a:t>
                      </a:r>
                      <a:r>
                        <a:rPr lang="mk-MK" sz="1800" b="0" dirty="0"/>
                        <a:t>а преку нив, општи и стручни средни училишта од регионот, насочени кон спроведување на УН Целите за одржлив развој</a:t>
                      </a:r>
                      <a:r>
                        <a:rPr lang="en-US" sz="1800" b="0" dirty="0"/>
                        <a:t>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04559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mk-MK" sz="1800" b="1" dirty="0"/>
                        <a:t>Цел</a:t>
                      </a:r>
                      <a:r>
                        <a:rPr lang="en-US" sz="1800" b="1" dirty="0"/>
                        <a:t>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mk-MK" sz="1800" b="0" dirty="0"/>
                        <a:t>З</a:t>
                      </a:r>
                      <a:r>
                        <a:rPr lang="ru-RU" sz="1800" b="0" dirty="0"/>
                        <a:t>големување на свеста на наставниците и учениците и создавање капацитети за утврдување активности што може да ги спроведат лица/групи/училишта </a:t>
                      </a:r>
                      <a:r>
                        <a:rPr lang="mk-MK" sz="1800" b="0" dirty="0"/>
                        <a:t>низ практични примери, на тој начин поттикнувајќи</a:t>
                      </a:r>
                      <a:r>
                        <a:rPr lang="ru-RU" sz="1800" b="0" dirty="0"/>
                        <a:t> „зелени“ работни места</a:t>
                      </a:r>
                      <a:r>
                        <a:rPr lang="en-US" sz="1800" b="0" dirty="0"/>
                        <a:t>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41932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mk-MK" sz="1800" b="1" dirty="0"/>
                        <a:t>Временска рамка на проектот</a:t>
                      </a:r>
                      <a:r>
                        <a:rPr lang="en-US" sz="1800" b="1" dirty="0"/>
                        <a:t>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mk-MK" sz="1800" b="0" dirty="0"/>
                        <a:t>6 месеци (од 1 јануари – 30 јуни, 2018 год.)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831362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7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3">
      <a:dk1>
        <a:srgbClr val="005F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3552</TotalTime>
  <Words>2645</Words>
  <Application>Microsoft Office PowerPoint</Application>
  <PresentationFormat>On-screen Show (4:3)</PresentationFormat>
  <Paragraphs>226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Calibri</vt:lpstr>
      <vt:lpstr>Open Sans</vt:lpstr>
      <vt:lpstr>OptimaCE</vt:lpstr>
      <vt:lpstr>Symbol</vt:lpstr>
      <vt:lpstr>Times New Roman</vt:lpstr>
      <vt:lpstr>Wingdings</vt:lpstr>
      <vt:lpstr>Office Theme</vt:lpstr>
      <vt:lpstr>SEEDLING – Вовед во Целите за одржлив развој на ОН во училиштата во Југоисточна Европа  </vt:lpstr>
      <vt:lpstr>17 Цели за одржлив развој на ОН со подцели</vt:lpstr>
      <vt:lpstr>Проектна цел и кластери</vt:lpstr>
      <vt:lpstr>Кластер 1 – Активности </vt:lpstr>
      <vt:lpstr>Кластер 2</vt:lpstr>
      <vt:lpstr>Кластер 3 </vt:lpstr>
      <vt:lpstr>Напредок на проектот (заклучно со  јули, 2017 г.)</vt:lpstr>
      <vt:lpstr>РЕЗИМЕ</vt:lpstr>
      <vt:lpstr>За грантовите:</vt:lpstr>
      <vt:lpstr>ПОСТАПКА ВО ОДНОС НА ИЗБОРОТ</vt:lpstr>
      <vt:lpstr>Цели на програмата:</vt:lpstr>
      <vt:lpstr>Услови и барања </vt:lpstr>
      <vt:lpstr>Услови и барања #2</vt:lpstr>
      <vt:lpstr>РЕЦ не финансира ...</vt:lpstr>
      <vt:lpstr>Процес на изготвување на проект</vt:lpstr>
      <vt:lpstr>Критериуми за оценување и избор</vt:lpstr>
      <vt:lpstr>Подготовка на документацијата</vt:lpstr>
      <vt:lpstr>Дополнителна документација</vt:lpstr>
      <vt:lpstr>Поднесување на предлог проект  (30 ноември)</vt:lpstr>
      <vt:lpstr>Буџетски категории: </vt:lpstr>
      <vt:lpstr>PowerPoint Presentation</vt:lpstr>
      <vt:lpstr>Анекс А: Насловна страна на предлог проектот </vt:lpstr>
      <vt:lpstr>Анекс Б: Податоци за партнерите и Изјава за соработка </vt:lpstr>
      <vt:lpstr>Анекс В: Опис на проектот</vt:lpstr>
      <vt:lpstr>Aнекс Г1: кус преглед на буџетот (EUR) </vt:lpstr>
      <vt:lpstr>Aнекс Г2: детален преглед на буџетот (EUR)</vt:lpstr>
      <vt:lpstr>Aнекс Д: Изјава на подносителот на пријавата  </vt:lpstr>
      <vt:lpstr>Милена Манова Илиќ, Локален координатор РЕЦ Македонија  Macedonia@rec.org   МManovaIlikj@rec.org  www.mk.rec.org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REC</dc:creator>
  <cp:lastModifiedBy>Rec</cp:lastModifiedBy>
  <cp:revision>132</cp:revision>
  <cp:lastPrinted>2017-10-30T15:11:32Z</cp:lastPrinted>
  <dcterms:created xsi:type="dcterms:W3CDTF">2017-02-28T14:04:39Z</dcterms:created>
  <dcterms:modified xsi:type="dcterms:W3CDTF">2017-10-31T12:48:57Z</dcterms:modified>
</cp:coreProperties>
</file>