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57" r:id="rId1"/>
  </p:sldMasterIdLst>
  <p:notesMasterIdLst>
    <p:notesMasterId r:id="rId10"/>
  </p:notesMasterIdLst>
  <p:handoutMasterIdLst>
    <p:handoutMasterId r:id="rId11"/>
  </p:handoutMasterIdLst>
  <p:sldIdLst>
    <p:sldId id="256" r:id="rId2"/>
    <p:sldId id="257" r:id="rId3"/>
    <p:sldId id="260" r:id="rId4"/>
    <p:sldId id="264" r:id="rId5"/>
    <p:sldId id="265" r:id="rId6"/>
    <p:sldId id="261" r:id="rId7"/>
    <p:sldId id="262" r:id="rId8"/>
    <p:sldId id="263" r:id="rId9"/>
  </p:sldIdLst>
  <p:sldSz cx="9144000" cy="6858000" type="screen4x3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280" autoAdjust="0"/>
  </p:normalViewPr>
  <p:slideViewPr>
    <p:cSldViewPr snapToGrid="0" showGuides="1">
      <p:cViewPr varScale="1">
        <p:scale>
          <a:sx n="72" d="100"/>
          <a:sy n="72" d="100"/>
        </p:scale>
        <p:origin x="1350" y="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1" d="100"/>
          <a:sy n="81" d="100"/>
        </p:scale>
        <p:origin x="2322" y="10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F6B46761-FDAF-44AC-BB52-76B30D1041E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8A8467A-8170-4395-B57B-8774627D0C59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25180F-5556-438C-A07E-7499DA060580}" type="datetimeFigureOut">
              <a:rPr lang="en-US" smtClean="0"/>
              <a:t>10/26/2017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A1B4193-157A-4B6E-843C-16079DBC0177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B0E18DB-0EF5-4323-9287-D94D1D30C799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8AE020-E0D7-4CD3-9730-29FE0A3298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245792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0D04D19-1413-452E-B80D-107D6D14AC66}" type="datetimeFigureOut">
              <a:rPr lang="en-US" smtClean="0"/>
              <a:t>10/26/2017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66813" y="1241425"/>
            <a:ext cx="4464050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C10D880-46D7-4A6E-A2F0-9E9B34388F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68965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800" dirty="0"/>
              <a:t>*The lead institution for sustainable development in Republic of Macedonia, and the National UN focal point for sustainable development.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10D880-46D7-4A6E-A2F0-9E9B34388F1C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477695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800" dirty="0"/>
              <a:t>*The lead institution for sustainable development in Republic of Macedonia, and the National UN focal point for sustainable development.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C10D880-46D7-4A6E-A2F0-9E9B34388F1C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1975241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800" dirty="0"/>
              <a:t>*The lead institution for sustainable development in Republic of Macedonia, and the National UN focal point for sustainable development.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C10D880-46D7-4A6E-A2F0-9E9B34388F1C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4428643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800" dirty="0"/>
              <a:t>*The lead institution for sustainable development in Republic of Macedonia, and the National UN focal point for sustainable development.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C10D880-46D7-4A6E-A2F0-9E9B34388F1C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3363533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800" dirty="0"/>
              <a:t>*The lead institution for sustainable development in Republic of Macedonia, and the National UN focal point for sustainable development.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C10D880-46D7-4A6E-A2F0-9E9B34388F1C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1000928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800" dirty="0"/>
              <a:t>*The lead institution for sustainable development in Republic of Macedonia, and the National UN focal point for sustainable development.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C10D880-46D7-4A6E-A2F0-9E9B34388F1C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337298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jpe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273836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85800" y="2738361"/>
            <a:ext cx="7772400" cy="771601"/>
          </a:xfrm>
        </p:spPr>
        <p:txBody>
          <a:bodyPr anchor="b">
            <a:normAutofit/>
          </a:bodyPr>
          <a:lstStyle>
            <a:lvl1pPr algn="ctr">
              <a:lnSpc>
                <a:spcPct val="100000"/>
              </a:lnSpc>
              <a:defRPr sz="2350" b="1">
                <a:solidFill>
                  <a:srgbClr val="008458"/>
                </a:solidFill>
              </a:defRPr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752209"/>
            <a:ext cx="6858000" cy="1655762"/>
          </a:xfrm>
        </p:spPr>
        <p:txBody>
          <a:bodyPr/>
          <a:lstStyle>
            <a:lvl1pPr marL="0" indent="0" algn="ctr">
              <a:lnSpc>
                <a:spcPct val="110000"/>
              </a:lnSpc>
              <a:spcBef>
                <a:spcPts val="0"/>
              </a:spcBef>
              <a:buNone/>
              <a:defRPr sz="1900" b="0">
                <a:solidFill>
                  <a:srgbClr val="005F36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hu-HU" dirty="0"/>
          </a:p>
          <a:p>
            <a:endParaRPr lang="hu-HU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AD0088-F8BD-4F67-A75E-734BD3ADF469}" type="datetime1">
              <a:rPr lang="en-US" smtClean="0"/>
              <a:t>10/26/2017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15352"/>
            <a:ext cx="9144000" cy="742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8649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15352"/>
            <a:ext cx="9144000" cy="74264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539496"/>
            <a:ext cx="7886700" cy="584775"/>
          </a:xfrm>
        </p:spPr>
        <p:txBody>
          <a:bodyPr anchor="t" anchorCtr="0">
            <a:spAutoFit/>
          </a:bodyPr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828800"/>
            <a:ext cx="7886700" cy="4033754"/>
          </a:xfrm>
        </p:spPr>
        <p:txBody>
          <a:bodyPr>
            <a:normAutofit/>
          </a:bodyPr>
          <a:lstStyle>
            <a:lvl1pPr marL="341313" indent="-341313">
              <a:lnSpc>
                <a:spcPct val="110000"/>
              </a:lnSpc>
              <a:spcBef>
                <a:spcPts val="600"/>
              </a:spcBef>
              <a:buClr>
                <a:srgbClr val="DBD29D"/>
              </a:buClr>
              <a:buSzPct val="150000"/>
              <a:buFont typeface="Calibri" panose="020F0502020204030204" pitchFamily="34" charset="0"/>
              <a:buChar char="●"/>
              <a:defRPr sz="2200">
                <a:solidFill>
                  <a:srgbClr val="005F36"/>
                </a:solidFill>
              </a:defRPr>
            </a:lvl1pPr>
            <a:lvl2pPr marL="690563" indent="-287338">
              <a:lnSpc>
                <a:spcPct val="110000"/>
              </a:lnSpc>
              <a:spcBef>
                <a:spcPts val="0"/>
              </a:spcBef>
              <a:buClr>
                <a:srgbClr val="005F36"/>
              </a:buClr>
              <a:buSzPct val="100000"/>
              <a:buFont typeface="Calibri" panose="020F0502020204030204" pitchFamily="34" charset="0"/>
              <a:buChar char="─"/>
              <a:defRPr sz="2200">
                <a:solidFill>
                  <a:srgbClr val="005F36"/>
                </a:solidFill>
              </a:defRPr>
            </a:lvl2pPr>
            <a:lvl3pPr marL="968375" indent="-277813">
              <a:lnSpc>
                <a:spcPct val="110000"/>
              </a:lnSpc>
              <a:spcBef>
                <a:spcPts val="0"/>
              </a:spcBef>
              <a:buClr>
                <a:srgbClr val="008458"/>
              </a:buClr>
              <a:buFont typeface="Calibri" panose="020F0502020204030204" pitchFamily="34" charset="0"/>
              <a:buChar char="─"/>
              <a:defRPr sz="2200">
                <a:solidFill>
                  <a:srgbClr val="008458"/>
                </a:solidFill>
              </a:defRPr>
            </a:lvl3pPr>
            <a:lvl4pPr marL="690563" indent="0">
              <a:buFont typeface="Calibri" panose="020F0502020204030204" pitchFamily="34" charset="0"/>
              <a:buNone/>
              <a:defRPr>
                <a:solidFill>
                  <a:srgbClr val="005F36"/>
                </a:solidFill>
              </a:defRPr>
            </a:lvl4pPr>
            <a:lvl5pPr>
              <a:defRPr>
                <a:solidFill>
                  <a:srgbClr val="005F36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04113"/>
            <a:ext cx="2057400" cy="365125"/>
          </a:xfrm>
        </p:spPr>
        <p:txBody>
          <a:bodyPr/>
          <a:lstStyle>
            <a:lvl1pPr>
              <a:defRPr sz="1400" b="1">
                <a:solidFill>
                  <a:srgbClr val="BCBDC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fld id="{48F63A3B-78C7-47BE-AE5E-E10140E0464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9857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15352"/>
            <a:ext cx="9144000" cy="74264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539496"/>
            <a:ext cx="7886700" cy="584775"/>
          </a:xfrm>
        </p:spPr>
        <p:txBody>
          <a:bodyPr anchor="t" anchorCtr="0">
            <a:sp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8800"/>
            <a:ext cx="3886200" cy="4009691"/>
          </a:xfrm>
        </p:spPr>
        <p:txBody>
          <a:bodyPr>
            <a:normAutofit/>
          </a:bodyPr>
          <a:lstStyle>
            <a:lvl1pPr marL="349250" indent="-349250">
              <a:lnSpc>
                <a:spcPct val="110000"/>
              </a:lnSpc>
              <a:spcBef>
                <a:spcPts val="600"/>
              </a:spcBef>
              <a:buClr>
                <a:srgbClr val="DBD29D"/>
              </a:buClr>
              <a:buSzPct val="150000"/>
              <a:buFont typeface="Calibri" panose="020F0502020204030204" pitchFamily="34" charset="0"/>
              <a:buChar char="●"/>
              <a:defRPr sz="2200">
                <a:solidFill>
                  <a:srgbClr val="005F36"/>
                </a:solidFill>
              </a:defRPr>
            </a:lvl1pPr>
            <a:lvl2pPr marL="690563" indent="-287338">
              <a:lnSpc>
                <a:spcPct val="110000"/>
              </a:lnSpc>
              <a:spcBef>
                <a:spcPts val="0"/>
              </a:spcBef>
              <a:buClr>
                <a:srgbClr val="005F36"/>
              </a:buClr>
              <a:buSzPct val="100000"/>
              <a:buFont typeface="Calibri" panose="020F0502020204030204" pitchFamily="34" charset="0"/>
              <a:buChar char="─"/>
              <a:defRPr sz="2200">
                <a:solidFill>
                  <a:srgbClr val="005F36"/>
                </a:solidFill>
              </a:defRPr>
            </a:lvl2pPr>
            <a:lvl3pPr marL="968375" indent="-277813">
              <a:lnSpc>
                <a:spcPct val="110000"/>
              </a:lnSpc>
              <a:spcBef>
                <a:spcPts val="0"/>
              </a:spcBef>
              <a:buClr>
                <a:srgbClr val="008458"/>
              </a:buClr>
              <a:buSzPct val="100000"/>
              <a:buFont typeface="Calibri" panose="020F0502020204030204" pitchFamily="34" charset="0"/>
              <a:buChar char="─"/>
              <a:defRPr sz="2200">
                <a:solidFill>
                  <a:srgbClr val="008458"/>
                </a:solidFill>
              </a:defRPr>
            </a:lvl3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6304113"/>
            <a:ext cx="2057400" cy="365125"/>
          </a:xfrm>
        </p:spPr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half" idx="13"/>
          </p:nvPr>
        </p:nvSpPr>
        <p:spPr>
          <a:xfrm>
            <a:off x="4629150" y="1828799"/>
            <a:ext cx="3886200" cy="4009691"/>
          </a:xfrm>
        </p:spPr>
        <p:txBody>
          <a:bodyPr>
            <a:normAutofit/>
          </a:bodyPr>
          <a:lstStyle>
            <a:lvl1pPr marL="349250" indent="-349250">
              <a:lnSpc>
                <a:spcPct val="110000"/>
              </a:lnSpc>
              <a:spcBef>
                <a:spcPts val="600"/>
              </a:spcBef>
              <a:buClr>
                <a:srgbClr val="DBD29D"/>
              </a:buClr>
              <a:buSzPct val="150000"/>
              <a:buFont typeface="Calibri" panose="020F0502020204030204" pitchFamily="34" charset="0"/>
              <a:buChar char="●"/>
              <a:defRPr sz="2200">
                <a:solidFill>
                  <a:srgbClr val="005F36"/>
                </a:solidFill>
              </a:defRPr>
            </a:lvl1pPr>
            <a:lvl2pPr marL="690563" indent="-287338">
              <a:lnSpc>
                <a:spcPct val="110000"/>
              </a:lnSpc>
              <a:spcBef>
                <a:spcPts val="0"/>
              </a:spcBef>
              <a:buClr>
                <a:srgbClr val="005F36"/>
              </a:buClr>
              <a:buSzPct val="100000"/>
              <a:buFont typeface="Calibri" panose="020F0502020204030204" pitchFamily="34" charset="0"/>
              <a:buChar char="─"/>
              <a:defRPr sz="2200">
                <a:solidFill>
                  <a:srgbClr val="005F36"/>
                </a:solidFill>
              </a:defRPr>
            </a:lvl2pPr>
            <a:lvl3pPr marL="968375" indent="-277813">
              <a:lnSpc>
                <a:spcPct val="110000"/>
              </a:lnSpc>
              <a:spcBef>
                <a:spcPts val="0"/>
              </a:spcBef>
              <a:buClr>
                <a:srgbClr val="008458"/>
              </a:buClr>
              <a:buSzPct val="100000"/>
              <a:buFont typeface="Calibri" panose="020F0502020204030204" pitchFamily="34" charset="0"/>
              <a:buChar char="─"/>
              <a:defRPr sz="2200">
                <a:solidFill>
                  <a:srgbClr val="008458"/>
                </a:solidFill>
              </a:defRPr>
            </a:lvl3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85678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15352"/>
            <a:ext cx="9144000" cy="74264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539496"/>
            <a:ext cx="7886700" cy="584775"/>
          </a:xfrm>
        </p:spPr>
        <p:txBody>
          <a:bodyPr anchor="t" anchorCtr="0">
            <a:spAutoFit/>
          </a:bodyPr>
          <a:lstStyle>
            <a:lvl1pPr>
              <a:lnSpc>
                <a:spcPct val="100000"/>
              </a:lnSpc>
              <a:defRPr lang="en-US" sz="3200" b="1" kern="1200" dirty="0">
                <a:solidFill>
                  <a:srgbClr val="00845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457950" y="6304113"/>
            <a:ext cx="2057400" cy="365125"/>
          </a:xfrm>
        </p:spPr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73311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15352"/>
            <a:ext cx="9144000" cy="742648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477000" y="6304113"/>
            <a:ext cx="2057400" cy="365125"/>
          </a:xfrm>
        </p:spPr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6681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03" r="6803" b="357"/>
          <a:stretch/>
        </p:blipFill>
        <p:spPr>
          <a:xfrm>
            <a:off x="1" y="2941992"/>
            <a:ext cx="9144000" cy="1132760"/>
          </a:xfrm>
          <a:prstGeom prst="rect">
            <a:avLst/>
          </a:prstGeom>
        </p:spPr>
      </p:pic>
      <p:sp>
        <p:nvSpPr>
          <p:cNvPr id="5" name="TextBox 4"/>
          <p:cNvSpPr txBox="1"/>
          <p:nvPr userDrawn="1"/>
        </p:nvSpPr>
        <p:spPr>
          <a:xfrm>
            <a:off x="3588718" y="4097458"/>
            <a:ext cx="19665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2400" b="0" kern="1400" baseline="0" dirty="0">
                <a:solidFill>
                  <a:srgbClr val="00845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www.rec.org</a:t>
            </a:r>
            <a:endParaRPr lang="en-US" sz="2400" b="0" kern="1400" baseline="0" dirty="0">
              <a:solidFill>
                <a:srgbClr val="008458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15352"/>
            <a:ext cx="9144000" cy="74264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8"/>
            <a:ext cx="9144000" cy="214327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2977852"/>
            <a:ext cx="6858000" cy="438216"/>
          </a:xfrm>
        </p:spPr>
        <p:txBody>
          <a:bodyPr anchor="b">
            <a:noAutofit/>
          </a:bodyPr>
          <a:lstStyle>
            <a:lvl1pPr algn="ctr">
              <a:defRPr sz="2400" b="1">
                <a:solidFill>
                  <a:srgbClr val="005F3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8329676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364992-AEC4-4FA8-B1B2-619CFB7594CB}" type="datetime1">
              <a:rPr lang="en-US" smtClean="0"/>
              <a:t>10/26/2017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 b="1">
                <a:solidFill>
                  <a:srgbClr val="BCBDC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fld id="{48F63A3B-78C7-47BE-AE5E-E10140E0464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02307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1" r:id="rId3"/>
    <p:sldLayoutId id="2147483663" r:id="rId4"/>
    <p:sldLayoutId id="2147483664" r:id="rId5"/>
    <p:sldLayoutId id="2147483671" r:id="rId6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dt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3200" b="1" kern="1200">
          <a:solidFill>
            <a:srgbClr val="008458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48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brif.mk/boshkov-most-i-lukovo-pole-pod-lu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faktor.mk/ebor-gi-zamrznuva-proektite-za-boshkov-most/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582149"/>
            <a:ext cx="7772400" cy="771601"/>
          </a:xfrm>
        </p:spPr>
        <p:txBody>
          <a:bodyPr>
            <a:noAutofit/>
          </a:bodyPr>
          <a:lstStyle/>
          <a:p>
            <a:r>
              <a:rPr lang="en-US" sz="2400" dirty="0">
                <a:solidFill>
                  <a:srgbClr val="00B050"/>
                </a:solidFill>
                <a:latin typeface="Verdana" panose="020B060403050404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Training </a:t>
            </a:r>
            <a:r>
              <a:rPr lang="mk-MK" sz="2400" dirty="0">
                <a:solidFill>
                  <a:srgbClr val="00B050"/>
                </a:solidFill>
                <a:latin typeface="Verdana" panose="020B060403050404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for the encouragement </a:t>
            </a:r>
            <a:br>
              <a:rPr lang="en-US" sz="2400" dirty="0">
                <a:solidFill>
                  <a:srgbClr val="00B050"/>
                </a:solidFill>
                <a:latin typeface="Verdana" panose="020B060403050404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mk-MK" sz="2400" dirty="0">
                <a:solidFill>
                  <a:srgbClr val="00B050"/>
                </a:solidFill>
                <a:latin typeface="Verdana" panose="020B060403050404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of local initiatives </a:t>
            </a:r>
            <a:r>
              <a:rPr lang="en-US" sz="2400" dirty="0">
                <a:solidFill>
                  <a:srgbClr val="00B050"/>
                </a:solidFill>
                <a:latin typeface="Verdana" panose="020B060403050404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in</a:t>
            </a:r>
            <a:r>
              <a:rPr lang="mk-MK" sz="2400" dirty="0">
                <a:solidFill>
                  <a:srgbClr val="00B050"/>
                </a:solidFill>
                <a:latin typeface="Verdana" panose="020B060403050404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the application of sustainable solutions for </a:t>
            </a:r>
            <a:br>
              <a:rPr lang="en-US" sz="2400" dirty="0">
                <a:solidFill>
                  <a:srgbClr val="00B050"/>
                </a:solidFill>
                <a:latin typeface="Verdana" panose="020B060403050404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mk-MK" sz="2400" dirty="0">
                <a:solidFill>
                  <a:srgbClr val="00B050"/>
                </a:solidFill>
                <a:latin typeface="Verdana" panose="020B060403050404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the improvement of rural and natural areas </a:t>
            </a:r>
            <a:br>
              <a:rPr lang="en-US" sz="2400" dirty="0"/>
            </a:br>
            <a:br>
              <a:rPr lang="en-US" sz="1000" dirty="0">
                <a:latin typeface="Verdana" panose="020B060403050404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mk-MK" sz="2400" dirty="0">
                <a:solidFill>
                  <a:srgbClr val="00B050"/>
                </a:solidFill>
                <a:latin typeface="Verdana" panose="020B060403050404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 </a:t>
            </a:r>
            <a:br>
              <a:rPr lang="en-US" sz="1000" dirty="0">
                <a:latin typeface="Verdana" panose="020B060403050404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mk-MK" sz="1400" dirty="0">
                <a:solidFill>
                  <a:srgbClr val="00B050"/>
                </a:solidFill>
                <a:latin typeface="Verdana" panose="020B060403050404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2</a:t>
            </a:r>
            <a:r>
              <a:rPr lang="en-US" sz="1400" dirty="0">
                <a:solidFill>
                  <a:srgbClr val="00B050"/>
                </a:solidFill>
                <a:latin typeface="Verdana" panose="020B060403050404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6</a:t>
            </a:r>
            <a:r>
              <a:rPr lang="mk-MK" sz="1400" dirty="0">
                <a:solidFill>
                  <a:srgbClr val="00B050"/>
                </a:solidFill>
                <a:latin typeface="Verdana" panose="020B060403050404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-2</a:t>
            </a:r>
            <a:r>
              <a:rPr lang="en-US" sz="1400" dirty="0">
                <a:solidFill>
                  <a:srgbClr val="00B050"/>
                </a:solidFill>
                <a:latin typeface="Verdana" panose="020B060403050404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7 October</a:t>
            </a:r>
            <a:r>
              <a:rPr lang="mk-MK" sz="1400" dirty="0">
                <a:solidFill>
                  <a:srgbClr val="00B050"/>
                </a:solidFill>
                <a:latin typeface="Verdana" panose="020B060403050404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, 2017</a:t>
            </a:r>
            <a:br>
              <a:rPr lang="en-US" sz="1000" dirty="0">
                <a:latin typeface="Verdana" panose="020B060403050404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en-US" sz="1050" dirty="0">
                <a:latin typeface="Verdana" panose="020B060403050404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 </a:t>
            </a:r>
            <a:br>
              <a:rPr lang="en-US" sz="1000" dirty="0">
                <a:latin typeface="Verdana" panose="020B060403050404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en-US" sz="1050" dirty="0">
                <a:solidFill>
                  <a:srgbClr val="00B050"/>
                </a:solidFill>
                <a:latin typeface="Verdana" panose="020B060403050404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Venue</a:t>
            </a:r>
            <a:r>
              <a:rPr lang="mk-MK" sz="1050" dirty="0">
                <a:solidFill>
                  <a:srgbClr val="00B050"/>
                </a:solidFill>
                <a:latin typeface="Verdana" panose="020B060403050404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: </a:t>
            </a:r>
            <a:r>
              <a:rPr lang="en-US" sz="1050" i="1" dirty="0">
                <a:solidFill>
                  <a:srgbClr val="00B050"/>
                </a:solidFill>
                <a:latin typeface="Verdana" panose="020B060403050404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Hotel </a:t>
            </a:r>
            <a:r>
              <a:rPr lang="mk-MK" sz="1050" i="1" dirty="0">
                <a:solidFill>
                  <a:srgbClr val="00B050"/>
                </a:solidFill>
                <a:latin typeface="Verdana" panose="020B060403050404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„</a:t>
            </a:r>
            <a:r>
              <a:rPr lang="en-US" sz="1050" i="1" dirty="0">
                <a:solidFill>
                  <a:srgbClr val="00B050"/>
                </a:solidFill>
                <a:latin typeface="Verdana" panose="020B060403050404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Lake View</a:t>
            </a:r>
            <a:r>
              <a:rPr lang="mk-MK" sz="1050" i="1" dirty="0">
                <a:solidFill>
                  <a:srgbClr val="00B050"/>
                </a:solidFill>
                <a:latin typeface="Verdana" panose="020B060403050404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“, </a:t>
            </a:r>
            <a:r>
              <a:rPr lang="en-US" sz="1050" i="1" dirty="0" err="1">
                <a:solidFill>
                  <a:srgbClr val="00B050"/>
                </a:solidFill>
                <a:latin typeface="Verdana" panose="020B060403050404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Oteshevo</a:t>
            </a:r>
            <a:br>
              <a:rPr lang="en-US" sz="1000" dirty="0">
                <a:latin typeface="Verdana" panose="020B060403050404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br>
              <a:rPr lang="en-US" sz="1600" b="0" kern="0" dirty="0">
                <a:solidFill>
                  <a:srgbClr val="000000"/>
                </a:solidFill>
                <a:latin typeface="OptimaCE"/>
                <a:ea typeface="+mn-ea"/>
                <a:cs typeface="+mn-cs"/>
              </a:rPr>
            </a:br>
            <a:endParaRPr lang="en-US" sz="24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4758049"/>
            <a:ext cx="6858000" cy="993527"/>
          </a:xfrm>
        </p:spPr>
        <p:txBody>
          <a:bodyPr>
            <a:normAutofit lnSpcReduction="10000"/>
          </a:bodyPr>
          <a:lstStyle/>
          <a:p>
            <a:r>
              <a:rPr lang="en-US" sz="1800" b="1" dirty="0"/>
              <a:t>Milena Manova Ilikj</a:t>
            </a:r>
          </a:p>
          <a:p>
            <a:r>
              <a:rPr lang="en-US" sz="1800" dirty="0"/>
              <a:t>Project Manager</a:t>
            </a:r>
          </a:p>
          <a:p>
            <a:r>
              <a:rPr lang="en-US" sz="1800" i="1" dirty="0"/>
              <a:t>REC CO Macedonia</a:t>
            </a:r>
          </a:p>
        </p:txBody>
      </p:sp>
    </p:spTree>
    <p:extLst>
      <p:ext uri="{BB962C8B-B14F-4D97-AF65-F5344CB8AC3E}">
        <p14:creationId xmlns:p14="http://schemas.microsoft.com/office/powerpoint/2010/main" val="2409865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10209F-6598-45BC-BDF1-1E5A419961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416876"/>
            <a:ext cx="7886700" cy="1569660"/>
          </a:xfrm>
        </p:spPr>
        <p:txBody>
          <a:bodyPr/>
          <a:lstStyle/>
          <a:p>
            <a:r>
              <a:rPr lang="en-US" kern="0" dirty="0">
                <a:solidFill>
                  <a:srgbClr val="006634"/>
                </a:solidFill>
                <a:latin typeface="OptimaCE"/>
                <a:ea typeface="+mj-ea"/>
                <a:cs typeface="+mj-cs"/>
              </a:rPr>
              <a:t>Initiatives of the local communities for the improvement of the insufficiently developed rural and natural areas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2DF9C5F-6415-40EA-ACC4-D8318481DEB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9506" y="2858949"/>
            <a:ext cx="8147052" cy="3464635"/>
          </a:xfrm>
        </p:spPr>
        <p:txBody>
          <a:bodyPr>
            <a:normAutofit/>
          </a:bodyPr>
          <a:lstStyle/>
          <a:p>
            <a:pPr marL="0" lvl="0" indent="0" algn="just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34"/>
              </a:buClr>
              <a:buSzTx/>
              <a:buNone/>
            </a:pPr>
            <a:r>
              <a:rPr lang="en-US" sz="2400" b="1" kern="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CONTENT</a:t>
            </a:r>
            <a:r>
              <a:rPr lang="mk-MK" sz="2400" b="1" kern="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</a:p>
          <a:p>
            <a:pPr marL="0" lvl="0" indent="0" algn="just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34"/>
              </a:buClr>
              <a:buSzTx/>
              <a:buNone/>
            </a:pPr>
            <a:endParaRPr lang="mk-MK" sz="2400" kern="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34"/>
              </a:buClr>
              <a:buSzTx/>
              <a:buFont typeface="+mj-lt"/>
              <a:buAutoNum type="arabicPeriod"/>
            </a:pPr>
            <a:r>
              <a:rPr lang="en-US" sz="2400" kern="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Local initiatives in the RM </a:t>
            </a:r>
            <a:r>
              <a:rPr lang="mk-MK" sz="2400" kern="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 </a:t>
            </a:r>
            <a:r>
              <a:rPr lang="en-US" sz="2400" b="1" kern="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status </a:t>
            </a:r>
            <a:r>
              <a:rPr lang="mk-MK" sz="2400" kern="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en-US" sz="2400" kern="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efficiency in the realization of the initiatives</a:t>
            </a:r>
            <a:r>
              <a:rPr lang="mk-MK" sz="2400" kern="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</a:p>
          <a:p>
            <a:pPr marL="342900" lvl="0" indent="-342900" algn="just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34"/>
              </a:buClr>
              <a:buSzTx/>
              <a:buFont typeface="+mj-lt"/>
              <a:buAutoNum type="arabicPeriod"/>
            </a:pPr>
            <a:r>
              <a:rPr lang="ru-RU" sz="2400" b="1" kern="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LEADER</a:t>
            </a:r>
            <a:r>
              <a:rPr lang="ru-RU" sz="2400" kern="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kern="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approach </a:t>
            </a:r>
            <a:r>
              <a:rPr lang="ru-RU" sz="2400" kern="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 </a:t>
            </a:r>
            <a:r>
              <a:rPr lang="en-US" sz="2400" kern="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process for a sustainable and united development of the rural communities from the aspect of economy</a:t>
            </a:r>
            <a:r>
              <a:rPr lang="ru-RU" sz="2400" kern="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2400" kern="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environment  and culture</a:t>
            </a:r>
            <a:endParaRPr lang="en-US" sz="2000" kern="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A948AB6-5A56-4108-8443-1C9BC5264A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3026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10209F-6598-45BC-BDF1-1E5A419961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416876"/>
            <a:ext cx="7886700" cy="1569660"/>
          </a:xfrm>
        </p:spPr>
        <p:txBody>
          <a:bodyPr/>
          <a:lstStyle/>
          <a:p>
            <a:r>
              <a:rPr lang="en-US" kern="0" dirty="0">
                <a:solidFill>
                  <a:srgbClr val="006634"/>
                </a:solidFill>
                <a:latin typeface="OptimaCE"/>
                <a:ea typeface="+mj-ea"/>
                <a:cs typeface="+mj-cs"/>
              </a:rPr>
              <a:t>Local initiatives in the RM </a:t>
            </a:r>
            <a:r>
              <a:rPr lang="ru-RU" kern="0" dirty="0">
                <a:solidFill>
                  <a:srgbClr val="006634"/>
                </a:solidFill>
                <a:latin typeface="OptimaCE"/>
                <a:ea typeface="+mj-ea"/>
                <a:cs typeface="+mj-cs"/>
              </a:rPr>
              <a:t>– </a:t>
            </a:r>
            <a:r>
              <a:rPr lang="en-US" kern="0" dirty="0">
                <a:solidFill>
                  <a:srgbClr val="006634"/>
                </a:solidFill>
                <a:latin typeface="OptimaCE"/>
                <a:ea typeface="+mj-ea"/>
                <a:cs typeface="+mj-cs"/>
              </a:rPr>
              <a:t>status </a:t>
            </a:r>
            <a:r>
              <a:rPr lang="ru-RU" i="1" kern="0" dirty="0">
                <a:solidFill>
                  <a:srgbClr val="006634"/>
                </a:solidFill>
                <a:latin typeface="OptimaCE"/>
                <a:ea typeface="+mj-ea"/>
                <a:cs typeface="+mj-cs"/>
              </a:rPr>
              <a:t>(</a:t>
            </a:r>
            <a:r>
              <a:rPr lang="en-US" i="1" kern="0" dirty="0">
                <a:solidFill>
                  <a:srgbClr val="006634"/>
                </a:solidFill>
                <a:latin typeface="OptimaCE"/>
                <a:ea typeface="+mj-ea"/>
                <a:cs typeface="+mj-cs"/>
              </a:rPr>
              <a:t>efficiency in the realization of the initiatives</a:t>
            </a:r>
            <a:r>
              <a:rPr lang="ru-RU" i="1" kern="0" dirty="0">
                <a:solidFill>
                  <a:srgbClr val="006634"/>
                </a:solidFill>
                <a:latin typeface="OptimaCE"/>
                <a:ea typeface="+mj-ea"/>
                <a:cs typeface="+mj-cs"/>
              </a:rPr>
              <a:t>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2DF9C5F-6415-40EA-ACC4-D8318481DEB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0249" y="2471169"/>
            <a:ext cx="8091281" cy="3536439"/>
          </a:xfrm>
        </p:spPr>
        <p:txBody>
          <a:bodyPr>
            <a:normAutofit/>
          </a:bodyPr>
          <a:lstStyle/>
          <a:p>
            <a:pPr algn="just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34"/>
              </a:buClr>
              <a:buSzTx/>
            </a:pPr>
            <a:r>
              <a:rPr lang="en-US" sz="2000" b="1" kern="0" dirty="0">
                <a:solidFill>
                  <a:srgbClr val="000000"/>
                </a:solidFill>
                <a:latin typeface="OptimaCE"/>
                <a:ea typeface="+mn-ea"/>
                <a:cs typeface="+mn-cs"/>
              </a:rPr>
              <a:t>A successful example of an initiative in the RM for the protection of the National park </a:t>
            </a:r>
            <a:r>
              <a:rPr lang="mk-MK" sz="2000" b="1" kern="0" dirty="0">
                <a:solidFill>
                  <a:srgbClr val="000000"/>
                </a:solidFill>
                <a:latin typeface="OptimaCE"/>
                <a:ea typeface="+mn-ea"/>
                <a:cs typeface="+mn-cs"/>
              </a:rPr>
              <a:t>- </a:t>
            </a:r>
            <a:r>
              <a:rPr lang="en-US" sz="2000" b="1" kern="0" dirty="0">
                <a:solidFill>
                  <a:srgbClr val="000000"/>
                </a:solidFill>
                <a:latin typeface="OptimaCE"/>
                <a:ea typeface="+mn-ea"/>
                <a:cs typeface="+mn-cs"/>
                <a:hlinkClick r:id="rId3"/>
              </a:rPr>
              <a:t>http://www.brif.mk/boshkov-most-i-lukovo-pole-pod-lu/</a:t>
            </a:r>
            <a:r>
              <a:rPr lang="mk-MK" sz="2000" b="1" kern="0" dirty="0">
                <a:solidFill>
                  <a:srgbClr val="000000"/>
                </a:solidFill>
                <a:latin typeface="OptimaCE"/>
                <a:ea typeface="+mn-ea"/>
                <a:cs typeface="+mn-cs"/>
              </a:rPr>
              <a:t> </a:t>
            </a:r>
            <a:endParaRPr lang="en-US" sz="1600" kern="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1" algn="just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34"/>
              </a:buClr>
              <a:buSzTx/>
            </a:pPr>
            <a:r>
              <a:rPr lang="en-US" sz="2000" kern="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Support in the process </a:t>
            </a:r>
            <a:r>
              <a:rPr lang="mk-MK" sz="2000" kern="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 </a:t>
            </a:r>
            <a:r>
              <a:rPr lang="en-US" sz="2000" kern="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CSO’s</a:t>
            </a:r>
            <a:r>
              <a:rPr lang="mk-MK" sz="2000" kern="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en-US" sz="2000" kern="0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Eko</a:t>
            </a:r>
            <a:r>
              <a:rPr lang="en-US" sz="2000" kern="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kern="0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svest</a:t>
            </a:r>
            <a:r>
              <a:rPr lang="en-US" sz="2000" kern="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mk-MK" sz="2000" kern="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+ </a:t>
            </a:r>
            <a:r>
              <a:rPr lang="en-US" sz="2000" kern="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Front </a:t>
            </a:r>
            <a:r>
              <a:rPr lang="mk-MK" sz="2000" kern="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21/42 (</a:t>
            </a:r>
            <a:r>
              <a:rPr lang="en-US" sz="1800" kern="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4"/>
              </a:rPr>
              <a:t>http://faktor.mk/ebor-gi-zamrznuva-proektite-za-boshkov-most/</a:t>
            </a:r>
            <a:r>
              <a:rPr lang="mk-MK" sz="1800" kern="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</a:p>
          <a:p>
            <a:pPr marL="403225" lvl="1" indent="0" algn="just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34"/>
              </a:buClr>
              <a:buSzTx/>
              <a:buNone/>
            </a:pPr>
            <a:endParaRPr lang="mk-MK" sz="1800" kern="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34"/>
              </a:buClr>
              <a:buSzTx/>
            </a:pPr>
            <a:r>
              <a:rPr lang="en-US" sz="2000" b="1" kern="0" dirty="0">
                <a:solidFill>
                  <a:srgbClr val="000000"/>
                </a:solidFill>
                <a:latin typeface="OptimaCE"/>
                <a:ea typeface="+mn-ea"/>
                <a:cs typeface="+mn-cs"/>
              </a:rPr>
              <a:t>Examples of initiatives for the protection of the environment and public health </a:t>
            </a:r>
            <a:r>
              <a:rPr lang="mk-MK" sz="2000" kern="0" dirty="0">
                <a:solidFill>
                  <a:srgbClr val="000000"/>
                </a:solidFill>
                <a:latin typeface="OptimaCE"/>
                <a:ea typeface="+mn-ea"/>
                <a:cs typeface="+mn-cs"/>
              </a:rPr>
              <a:t>(</a:t>
            </a:r>
            <a:r>
              <a:rPr lang="en-US" sz="2000" kern="0" dirty="0">
                <a:solidFill>
                  <a:srgbClr val="000000"/>
                </a:solidFill>
                <a:latin typeface="OptimaCE"/>
                <a:ea typeface="+mn-ea"/>
                <a:cs typeface="+mn-cs"/>
              </a:rPr>
              <a:t>ex</a:t>
            </a:r>
            <a:r>
              <a:rPr lang="mk-MK" sz="2000" kern="0" dirty="0">
                <a:solidFill>
                  <a:srgbClr val="000000"/>
                </a:solidFill>
                <a:latin typeface="OptimaCE"/>
                <a:ea typeface="+mn-ea"/>
                <a:cs typeface="+mn-cs"/>
              </a:rPr>
              <a:t>. </a:t>
            </a:r>
            <a:r>
              <a:rPr lang="en-US" sz="2000" kern="0" dirty="0">
                <a:solidFill>
                  <a:srgbClr val="000000"/>
                </a:solidFill>
                <a:latin typeface="OptimaCE"/>
                <a:ea typeface="+mn-ea"/>
                <a:cs typeface="+mn-cs"/>
              </a:rPr>
              <a:t>by making referendums for the rejection of mine building</a:t>
            </a:r>
            <a:r>
              <a:rPr lang="mk-MK" sz="2000" kern="0" dirty="0">
                <a:solidFill>
                  <a:srgbClr val="000000"/>
                </a:solidFill>
                <a:latin typeface="OptimaCE"/>
                <a:ea typeface="+mn-ea"/>
                <a:cs typeface="+mn-cs"/>
              </a:rPr>
              <a:t>) </a:t>
            </a:r>
            <a:endParaRPr lang="mk-MK" sz="1800" kern="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A948AB6-5A56-4108-8443-1C9BC5264A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8F63A3B-78C7-47BE-AE5E-E10140E04643}" type="slidenum">
              <a:rPr kumimoji="0" 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BCBDC1"/>
                </a:solidFill>
                <a:effectLst/>
                <a:uLnTx/>
                <a:uFillTx/>
                <a:latin typeface="Open Sans" panose="020B0606030504020204" pitchFamily="34" charset="0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srgbClr val="BCBDC1"/>
              </a:solidFill>
              <a:effectLst/>
              <a:uLnTx/>
              <a:uFillTx/>
              <a:latin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3861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10209F-6598-45BC-BDF1-1E5A419961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416876"/>
            <a:ext cx="7886700" cy="1569660"/>
          </a:xfrm>
        </p:spPr>
        <p:txBody>
          <a:bodyPr/>
          <a:lstStyle/>
          <a:p>
            <a:r>
              <a:rPr lang="en-US" kern="0" dirty="0">
                <a:solidFill>
                  <a:srgbClr val="006634"/>
                </a:solidFill>
                <a:latin typeface="OptimaCE"/>
              </a:rPr>
              <a:t>Local initiatives in the RM </a:t>
            </a:r>
            <a:r>
              <a:rPr lang="ru-RU" kern="0" dirty="0">
                <a:solidFill>
                  <a:srgbClr val="006634"/>
                </a:solidFill>
                <a:latin typeface="OptimaCE"/>
              </a:rPr>
              <a:t>– </a:t>
            </a:r>
            <a:r>
              <a:rPr lang="en-US" kern="0" dirty="0">
                <a:solidFill>
                  <a:srgbClr val="006634"/>
                </a:solidFill>
                <a:latin typeface="OptimaCE"/>
              </a:rPr>
              <a:t>status </a:t>
            </a:r>
            <a:r>
              <a:rPr lang="ru-RU" i="1" kern="0" dirty="0">
                <a:solidFill>
                  <a:srgbClr val="006634"/>
                </a:solidFill>
                <a:latin typeface="OptimaCE"/>
              </a:rPr>
              <a:t>(</a:t>
            </a:r>
            <a:r>
              <a:rPr lang="en-US" i="1" kern="0" dirty="0">
                <a:solidFill>
                  <a:srgbClr val="006634"/>
                </a:solidFill>
                <a:latin typeface="OptimaCE"/>
              </a:rPr>
              <a:t>efficiency in the realization of the initiatives</a:t>
            </a:r>
            <a:r>
              <a:rPr lang="ru-RU" i="1" kern="0" dirty="0">
                <a:solidFill>
                  <a:srgbClr val="006634"/>
                </a:solidFill>
                <a:latin typeface="OptimaCE"/>
                <a:ea typeface="+mj-ea"/>
                <a:cs typeface="+mj-cs"/>
              </a:rPr>
              <a:t>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2DF9C5F-6415-40EA-ACC4-D8318481DEB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2096266"/>
            <a:ext cx="8091281" cy="4171272"/>
          </a:xfrm>
        </p:spPr>
        <p:txBody>
          <a:bodyPr>
            <a:normAutofit lnSpcReduction="10000"/>
          </a:bodyPr>
          <a:lstStyle/>
          <a:p>
            <a:pPr algn="just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34"/>
              </a:buClr>
              <a:buSzTx/>
            </a:pPr>
            <a:r>
              <a:rPr lang="en-US" sz="2000" b="1" kern="0" dirty="0">
                <a:solidFill>
                  <a:srgbClr val="000000"/>
                </a:solidFill>
                <a:latin typeface="OptimaCE"/>
                <a:ea typeface="+mn-ea"/>
                <a:cs typeface="+mn-cs"/>
              </a:rPr>
              <a:t>Local initiatives in the rural and insufficiently developed communities</a:t>
            </a:r>
            <a:endParaRPr lang="mk-MK" sz="2000" b="1" kern="0" dirty="0">
              <a:solidFill>
                <a:srgbClr val="000000"/>
              </a:solidFill>
              <a:latin typeface="OptimaCE"/>
              <a:ea typeface="+mn-ea"/>
              <a:cs typeface="+mn-cs"/>
            </a:endParaRPr>
          </a:p>
          <a:p>
            <a:pPr lvl="1" algn="just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34"/>
              </a:buClr>
              <a:buSzTx/>
            </a:pPr>
            <a:r>
              <a:rPr lang="en-US" sz="2000" kern="0" dirty="0">
                <a:solidFill>
                  <a:srgbClr val="000000"/>
                </a:solidFill>
                <a:latin typeface="OptimaCE"/>
                <a:ea typeface="+mn-ea"/>
                <a:cs typeface="+mn-cs"/>
              </a:rPr>
              <a:t>Deficiency of CSO’s</a:t>
            </a:r>
            <a:endParaRPr lang="mk-MK" sz="2000" kern="0" dirty="0">
              <a:solidFill>
                <a:srgbClr val="000000"/>
              </a:solidFill>
              <a:latin typeface="OptimaCE"/>
              <a:ea typeface="+mn-ea"/>
              <a:cs typeface="+mn-cs"/>
            </a:endParaRPr>
          </a:p>
          <a:p>
            <a:pPr lvl="1" algn="just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34"/>
              </a:buClr>
              <a:buSzTx/>
            </a:pPr>
            <a:r>
              <a:rPr lang="en-US" sz="2000" kern="0" dirty="0">
                <a:solidFill>
                  <a:srgbClr val="000000"/>
                </a:solidFill>
                <a:latin typeface="OptimaCE"/>
                <a:ea typeface="+mn-ea"/>
                <a:cs typeface="+mn-cs"/>
              </a:rPr>
              <a:t>Municipality council </a:t>
            </a:r>
            <a:r>
              <a:rPr lang="mk-MK" sz="2000" kern="0" dirty="0">
                <a:solidFill>
                  <a:srgbClr val="000000"/>
                </a:solidFill>
                <a:latin typeface="OptimaCE"/>
                <a:ea typeface="+mn-ea"/>
                <a:cs typeface="+mn-cs"/>
              </a:rPr>
              <a:t>– </a:t>
            </a:r>
            <a:r>
              <a:rPr lang="en-US" sz="2000" kern="0" dirty="0">
                <a:solidFill>
                  <a:srgbClr val="000000"/>
                </a:solidFill>
                <a:latin typeface="OptimaCE"/>
                <a:ea typeface="+mn-ea"/>
                <a:cs typeface="+mn-cs"/>
              </a:rPr>
              <a:t>bridge between the citizens and the LSG</a:t>
            </a:r>
            <a:endParaRPr lang="mk-MK" sz="1800" kern="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1" algn="just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34"/>
              </a:buClr>
              <a:buSzTx/>
            </a:pPr>
            <a:r>
              <a:rPr lang="en-US" sz="2000" kern="0" dirty="0">
                <a:solidFill>
                  <a:srgbClr val="000000"/>
                </a:solidFill>
                <a:latin typeface="OptimaCE"/>
                <a:ea typeface="+mn-ea"/>
                <a:cs typeface="+mn-cs"/>
              </a:rPr>
              <a:t>The local self-governance is a key factor for the realization of projects of interest to the community </a:t>
            </a:r>
            <a:r>
              <a:rPr lang="mk-MK" sz="2000" kern="0" dirty="0">
                <a:solidFill>
                  <a:srgbClr val="000000"/>
                </a:solidFill>
                <a:latin typeface="OptimaCE"/>
                <a:ea typeface="+mn-ea"/>
                <a:cs typeface="+mn-cs"/>
              </a:rPr>
              <a:t>(</a:t>
            </a:r>
            <a:r>
              <a:rPr lang="en-US" sz="2000" i="1" kern="0" dirty="0">
                <a:solidFill>
                  <a:srgbClr val="000000"/>
                </a:solidFill>
                <a:latin typeface="OptimaCE"/>
                <a:ea typeface="+mn-ea"/>
                <a:cs typeface="+mn-cs"/>
              </a:rPr>
              <a:t>in the limits of the </a:t>
            </a:r>
            <a:r>
              <a:rPr lang="en-US" sz="2000" b="1" i="1" kern="0" dirty="0">
                <a:solidFill>
                  <a:srgbClr val="000000"/>
                </a:solidFill>
                <a:latin typeface="OptimaCE"/>
                <a:ea typeface="+mn-ea"/>
                <a:cs typeface="+mn-cs"/>
              </a:rPr>
              <a:t>budget possibilities</a:t>
            </a:r>
            <a:r>
              <a:rPr lang="mk-MK" sz="2000" kern="0" dirty="0">
                <a:solidFill>
                  <a:srgbClr val="000000"/>
                </a:solidFill>
                <a:latin typeface="OptimaCE"/>
                <a:ea typeface="+mn-ea"/>
                <a:cs typeface="+mn-cs"/>
              </a:rPr>
              <a:t>)</a:t>
            </a:r>
          </a:p>
          <a:p>
            <a:pPr lvl="1" algn="just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34"/>
              </a:buClr>
              <a:buSzTx/>
            </a:pPr>
            <a:r>
              <a:rPr lang="en-US" sz="2000" kern="0" dirty="0">
                <a:solidFill>
                  <a:srgbClr val="000000"/>
                </a:solidFill>
                <a:latin typeface="OptimaCE"/>
                <a:ea typeface="+mn-ea"/>
                <a:cs typeface="+mn-cs"/>
              </a:rPr>
              <a:t>Difference between the more developed with regard to the less developed rural communities </a:t>
            </a:r>
            <a:r>
              <a:rPr lang="mk-MK" sz="2000" kern="0" dirty="0">
                <a:solidFill>
                  <a:srgbClr val="000000"/>
                </a:solidFill>
                <a:latin typeface="OptimaCE"/>
                <a:ea typeface="+mn-ea"/>
                <a:cs typeface="+mn-cs"/>
              </a:rPr>
              <a:t>(</a:t>
            </a:r>
            <a:r>
              <a:rPr lang="en-US" sz="2000" i="1" kern="0" dirty="0">
                <a:solidFill>
                  <a:srgbClr val="000000"/>
                </a:solidFill>
                <a:latin typeface="OptimaCE"/>
                <a:ea typeface="+mn-ea"/>
                <a:cs typeface="+mn-cs"/>
              </a:rPr>
              <a:t>projects of existential nature </a:t>
            </a:r>
            <a:r>
              <a:rPr lang="en-US" sz="2000" b="1" i="1" kern="0" dirty="0">
                <a:solidFill>
                  <a:srgbClr val="000000"/>
                </a:solidFill>
                <a:latin typeface="OptimaCE"/>
                <a:ea typeface="+mn-ea"/>
                <a:cs typeface="+mn-cs"/>
              </a:rPr>
              <a:t>vs. </a:t>
            </a:r>
            <a:r>
              <a:rPr lang="en-US" sz="2000" i="1" kern="0" dirty="0">
                <a:solidFill>
                  <a:srgbClr val="000000"/>
                </a:solidFill>
                <a:latin typeface="OptimaCE"/>
                <a:ea typeface="+mn-ea"/>
                <a:cs typeface="+mn-cs"/>
              </a:rPr>
              <a:t>initiatives for the improvement of natural and protected areas</a:t>
            </a:r>
            <a:r>
              <a:rPr lang="mk-MK" sz="2000" kern="0" dirty="0">
                <a:solidFill>
                  <a:srgbClr val="000000"/>
                </a:solidFill>
                <a:latin typeface="OptimaCE"/>
                <a:ea typeface="+mn-ea"/>
                <a:cs typeface="+mn-cs"/>
              </a:rPr>
              <a:t>)</a:t>
            </a:r>
          </a:p>
          <a:p>
            <a:pPr lvl="1" algn="just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34"/>
              </a:buClr>
              <a:buSzTx/>
            </a:pPr>
            <a:r>
              <a:rPr lang="en-US" sz="2000" kern="0" dirty="0">
                <a:solidFill>
                  <a:srgbClr val="000000"/>
                </a:solidFill>
                <a:latin typeface="OptimaCE"/>
                <a:ea typeface="+mn-ea"/>
                <a:cs typeface="+mn-cs"/>
              </a:rPr>
              <a:t>Rural communities in the frames of protected areas </a:t>
            </a:r>
            <a:r>
              <a:rPr lang="mk-MK" sz="2000" kern="0" dirty="0">
                <a:solidFill>
                  <a:srgbClr val="000000"/>
                </a:solidFill>
                <a:latin typeface="OptimaCE"/>
                <a:ea typeface="+mn-ea"/>
                <a:cs typeface="+mn-cs"/>
              </a:rPr>
              <a:t>(</a:t>
            </a:r>
            <a:r>
              <a:rPr lang="en-US" sz="2000" kern="0" dirty="0">
                <a:solidFill>
                  <a:srgbClr val="000000"/>
                </a:solidFill>
                <a:latin typeface="OptimaCE"/>
                <a:ea typeface="+mn-ea"/>
                <a:cs typeface="+mn-cs"/>
              </a:rPr>
              <a:t>ex</a:t>
            </a:r>
            <a:r>
              <a:rPr lang="mk-MK" sz="2000" kern="0" dirty="0">
                <a:solidFill>
                  <a:srgbClr val="000000"/>
                </a:solidFill>
                <a:latin typeface="OptimaCE"/>
                <a:ea typeface="+mn-ea"/>
                <a:cs typeface="+mn-cs"/>
              </a:rPr>
              <a:t>. </a:t>
            </a:r>
            <a:r>
              <a:rPr lang="en-US" sz="2000" i="1" kern="0" dirty="0">
                <a:solidFill>
                  <a:srgbClr val="000000"/>
                </a:solidFill>
                <a:latin typeface="OptimaCE"/>
                <a:ea typeface="+mn-ea"/>
                <a:cs typeface="+mn-cs"/>
              </a:rPr>
              <a:t>advantage of the </a:t>
            </a:r>
            <a:r>
              <a:rPr lang="en-US" sz="2000" b="1" i="1" kern="0" dirty="0">
                <a:solidFill>
                  <a:srgbClr val="000000"/>
                </a:solidFill>
                <a:latin typeface="OptimaCE"/>
                <a:ea typeface="+mn-ea"/>
                <a:cs typeface="+mn-cs"/>
              </a:rPr>
              <a:t>long-term programs </a:t>
            </a:r>
            <a:r>
              <a:rPr lang="en-US" sz="2000" i="1" kern="0" dirty="0">
                <a:solidFill>
                  <a:srgbClr val="000000"/>
                </a:solidFill>
                <a:latin typeface="OptimaCE"/>
                <a:ea typeface="+mn-ea"/>
                <a:cs typeface="+mn-cs"/>
              </a:rPr>
              <a:t>for the protection and improvement of the PA</a:t>
            </a:r>
            <a:r>
              <a:rPr lang="mk-MK" sz="2000" kern="0" dirty="0">
                <a:solidFill>
                  <a:srgbClr val="000000"/>
                </a:solidFill>
                <a:latin typeface="OptimaCE"/>
                <a:ea typeface="+mn-ea"/>
                <a:cs typeface="+mn-cs"/>
              </a:rPr>
              <a:t>)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A948AB6-5A56-4108-8443-1C9BC5264A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8F63A3B-78C7-47BE-AE5E-E10140E04643}" type="slidenum">
              <a:rPr kumimoji="0" 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BCBDC1"/>
                </a:solidFill>
                <a:effectLst/>
                <a:uLnTx/>
                <a:uFillTx/>
                <a:latin typeface="Open Sans" panose="020B0606030504020204" pitchFamily="34" charset="0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srgbClr val="BCBDC1"/>
              </a:solidFill>
              <a:effectLst/>
              <a:uLnTx/>
              <a:uFillTx/>
              <a:latin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3815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10209F-6598-45BC-BDF1-1E5A419961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416876"/>
            <a:ext cx="7886700" cy="1077218"/>
          </a:xfrm>
        </p:spPr>
        <p:txBody>
          <a:bodyPr/>
          <a:lstStyle/>
          <a:p>
            <a:r>
              <a:rPr lang="en-US" kern="0" dirty="0">
                <a:solidFill>
                  <a:srgbClr val="006634"/>
                </a:solidFill>
                <a:latin typeface="OptimaCE"/>
              </a:rPr>
              <a:t>Local initiatives in the RM </a:t>
            </a:r>
            <a:r>
              <a:rPr lang="ru-RU" kern="0" dirty="0">
                <a:solidFill>
                  <a:srgbClr val="006634"/>
                </a:solidFill>
                <a:latin typeface="OptimaCE"/>
                <a:ea typeface="+mj-ea"/>
                <a:cs typeface="+mj-cs"/>
              </a:rPr>
              <a:t>–</a:t>
            </a:r>
            <a:r>
              <a:rPr lang="en-US" kern="0" dirty="0">
                <a:solidFill>
                  <a:srgbClr val="006634"/>
                </a:solidFill>
                <a:latin typeface="OptimaCE"/>
                <a:ea typeface="+mj-ea"/>
                <a:cs typeface="+mj-cs"/>
              </a:rPr>
              <a:t> </a:t>
            </a:r>
            <a:r>
              <a:rPr lang="en-US" i="1" kern="0" dirty="0">
                <a:solidFill>
                  <a:srgbClr val="006634"/>
                </a:solidFill>
                <a:latin typeface="OptimaCE"/>
                <a:ea typeface="+mj-ea"/>
                <a:cs typeface="+mj-cs"/>
              </a:rPr>
              <a:t>criteria for efficiency</a:t>
            </a:r>
            <a:endParaRPr lang="ru-RU" i="1" kern="0" dirty="0">
              <a:solidFill>
                <a:srgbClr val="006634"/>
              </a:solidFill>
              <a:latin typeface="OptimaCE"/>
              <a:ea typeface="+mj-ea"/>
              <a:cs typeface="+mj-cs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2DF9C5F-6415-40EA-ACC4-D8318481DEB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949962"/>
            <a:ext cx="8091281" cy="4171272"/>
          </a:xfrm>
        </p:spPr>
        <p:txBody>
          <a:bodyPr>
            <a:normAutofit lnSpcReduction="10000"/>
          </a:bodyPr>
          <a:lstStyle/>
          <a:p>
            <a:pPr algn="just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34"/>
              </a:buClr>
              <a:buSzTx/>
            </a:pPr>
            <a:r>
              <a:rPr lang="en-US" sz="2000" b="1" kern="0" dirty="0">
                <a:solidFill>
                  <a:srgbClr val="000000"/>
                </a:solidFill>
                <a:latin typeface="OptimaCE"/>
                <a:ea typeface="+mn-ea"/>
                <a:cs typeface="+mn-cs"/>
              </a:rPr>
              <a:t>How do we obtain successful Local initiatives</a:t>
            </a:r>
            <a:r>
              <a:rPr lang="mk-MK" sz="2000" b="1" kern="0" dirty="0">
                <a:solidFill>
                  <a:srgbClr val="000000"/>
                </a:solidFill>
                <a:latin typeface="OptimaCE"/>
                <a:ea typeface="+mn-ea"/>
                <a:cs typeface="+mn-cs"/>
              </a:rPr>
              <a:t>?</a:t>
            </a:r>
          </a:p>
          <a:p>
            <a:pPr lvl="1" algn="just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34"/>
              </a:buClr>
              <a:buSzTx/>
            </a:pPr>
            <a:r>
              <a:rPr lang="en-US" sz="2000" kern="0" dirty="0">
                <a:solidFill>
                  <a:srgbClr val="000000"/>
                </a:solidFill>
                <a:latin typeface="OptimaCE"/>
                <a:ea typeface="+mn-ea"/>
                <a:cs typeface="+mn-cs"/>
              </a:rPr>
              <a:t>Presence of CSO’s with legally regulated status </a:t>
            </a:r>
            <a:endParaRPr lang="mk-MK" sz="2000" kern="0" dirty="0">
              <a:solidFill>
                <a:srgbClr val="000000"/>
              </a:solidFill>
              <a:latin typeface="OptimaCE"/>
              <a:ea typeface="+mn-ea"/>
              <a:cs typeface="+mn-cs"/>
            </a:endParaRPr>
          </a:p>
          <a:p>
            <a:pPr lvl="1" algn="just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34"/>
              </a:buClr>
              <a:buSzTx/>
            </a:pPr>
            <a:r>
              <a:rPr lang="en-US" sz="2000" kern="0" dirty="0">
                <a:solidFill>
                  <a:srgbClr val="000000"/>
                </a:solidFill>
                <a:latin typeface="OptimaCE"/>
                <a:ea typeface="+mn-ea"/>
                <a:cs typeface="+mn-cs"/>
              </a:rPr>
              <a:t>Enforced role of the Municipal council </a:t>
            </a:r>
            <a:r>
              <a:rPr lang="mk-MK" sz="2000" kern="0" dirty="0">
                <a:solidFill>
                  <a:srgbClr val="000000"/>
                </a:solidFill>
                <a:latin typeface="OptimaCE"/>
                <a:ea typeface="+mn-ea"/>
                <a:cs typeface="+mn-cs"/>
              </a:rPr>
              <a:t>(</a:t>
            </a:r>
            <a:r>
              <a:rPr lang="en-US" sz="2000" kern="0" dirty="0">
                <a:solidFill>
                  <a:srgbClr val="000000"/>
                </a:solidFill>
                <a:latin typeface="OptimaCE"/>
                <a:ea typeface="+mn-ea"/>
                <a:cs typeface="+mn-cs"/>
              </a:rPr>
              <a:t>benefits from the existence of a citizen council</a:t>
            </a:r>
            <a:r>
              <a:rPr lang="mk-MK" sz="2000" kern="0" dirty="0">
                <a:solidFill>
                  <a:srgbClr val="000000"/>
                </a:solidFill>
                <a:latin typeface="OptimaCE"/>
                <a:ea typeface="+mn-ea"/>
                <a:cs typeface="+mn-cs"/>
              </a:rPr>
              <a:t>)</a:t>
            </a:r>
          </a:p>
          <a:p>
            <a:pPr lvl="1" algn="just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34"/>
              </a:buClr>
              <a:buSzTx/>
            </a:pPr>
            <a:r>
              <a:rPr lang="en-US" sz="2000" kern="0" dirty="0">
                <a:solidFill>
                  <a:srgbClr val="000000"/>
                </a:solidFill>
                <a:latin typeface="OptimaCE"/>
                <a:ea typeface="+mn-ea"/>
                <a:cs typeface="+mn-cs"/>
              </a:rPr>
              <a:t>Active participation of the council in the definition of the </a:t>
            </a:r>
            <a:r>
              <a:rPr lang="en-US" sz="2000" b="1" kern="0" dirty="0">
                <a:solidFill>
                  <a:srgbClr val="000000"/>
                </a:solidFill>
                <a:latin typeface="OptimaCE"/>
                <a:ea typeface="+mn-ea"/>
                <a:cs typeface="+mn-cs"/>
              </a:rPr>
              <a:t>Priorities </a:t>
            </a:r>
            <a:r>
              <a:rPr lang="en-US" sz="2000" kern="0" dirty="0">
                <a:solidFill>
                  <a:srgbClr val="000000"/>
                </a:solidFill>
                <a:latin typeface="OptimaCE"/>
                <a:ea typeface="+mn-ea"/>
                <a:cs typeface="+mn-cs"/>
              </a:rPr>
              <a:t>of the Local self-governance </a:t>
            </a:r>
            <a:r>
              <a:rPr lang="mk-MK" sz="2000" kern="0" dirty="0">
                <a:solidFill>
                  <a:srgbClr val="000000"/>
                </a:solidFill>
                <a:latin typeface="OptimaCE"/>
                <a:ea typeface="+mn-ea"/>
                <a:cs typeface="+mn-cs"/>
              </a:rPr>
              <a:t>(</a:t>
            </a:r>
            <a:r>
              <a:rPr lang="en-US" sz="2000" i="1" kern="0" dirty="0">
                <a:solidFill>
                  <a:srgbClr val="000000"/>
                </a:solidFill>
                <a:latin typeface="OptimaCE"/>
                <a:ea typeface="+mn-ea"/>
                <a:cs typeface="+mn-cs"/>
              </a:rPr>
              <a:t>without the </a:t>
            </a:r>
            <a:r>
              <a:rPr lang="en-US" sz="2000" b="1" i="1" kern="0" dirty="0">
                <a:solidFill>
                  <a:srgbClr val="000000"/>
                </a:solidFill>
                <a:latin typeface="OptimaCE"/>
                <a:ea typeface="+mn-ea"/>
                <a:cs typeface="+mn-cs"/>
              </a:rPr>
              <a:t>budget limitations</a:t>
            </a:r>
            <a:r>
              <a:rPr lang="mk-MK" sz="2000" kern="0" dirty="0">
                <a:solidFill>
                  <a:srgbClr val="000000"/>
                </a:solidFill>
                <a:latin typeface="OptimaCE"/>
                <a:ea typeface="+mn-ea"/>
                <a:cs typeface="+mn-cs"/>
              </a:rPr>
              <a:t>)</a:t>
            </a:r>
          </a:p>
          <a:p>
            <a:pPr marL="403225" lvl="1" indent="0" algn="just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34"/>
              </a:buClr>
              <a:buSzTx/>
              <a:buNone/>
            </a:pPr>
            <a:endParaRPr lang="mk-MK" sz="2000" kern="0" dirty="0">
              <a:solidFill>
                <a:srgbClr val="000000"/>
              </a:solidFill>
              <a:latin typeface="OptimaCE"/>
              <a:ea typeface="+mn-ea"/>
              <a:cs typeface="+mn-cs"/>
            </a:endParaRPr>
          </a:p>
          <a:p>
            <a:pPr marL="0" indent="0" algn="just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34"/>
              </a:buClr>
              <a:buSzTx/>
              <a:buNone/>
            </a:pPr>
            <a:r>
              <a:rPr lang="mk-MK" sz="2000" b="1" kern="0" dirty="0">
                <a:solidFill>
                  <a:srgbClr val="000000"/>
                </a:solidFill>
                <a:latin typeface="OptimaCE"/>
                <a:ea typeface="+mn-ea"/>
                <a:cs typeface="+mn-cs"/>
              </a:rPr>
              <a:t>      ... </a:t>
            </a:r>
            <a:r>
              <a:rPr lang="en-US" sz="2000" b="1" kern="0" dirty="0">
                <a:solidFill>
                  <a:srgbClr val="000000"/>
                </a:solidFill>
                <a:latin typeface="OptimaCE"/>
                <a:ea typeface="+mn-ea"/>
                <a:cs typeface="+mn-cs"/>
              </a:rPr>
              <a:t>Will lead towards</a:t>
            </a:r>
            <a:r>
              <a:rPr lang="mk-MK" sz="2000" b="1" kern="0" dirty="0">
                <a:solidFill>
                  <a:srgbClr val="000000"/>
                </a:solidFill>
                <a:latin typeface="OptimaCE"/>
                <a:ea typeface="+mn-ea"/>
                <a:cs typeface="+mn-cs"/>
              </a:rPr>
              <a:t>:</a:t>
            </a:r>
            <a:endParaRPr lang="mk-MK" sz="2000" kern="0" dirty="0">
              <a:solidFill>
                <a:srgbClr val="000000"/>
              </a:solidFill>
              <a:latin typeface="OptimaCE"/>
              <a:ea typeface="+mn-ea"/>
              <a:cs typeface="+mn-cs"/>
            </a:endParaRPr>
          </a:p>
          <a:p>
            <a:pPr lvl="1" algn="just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34"/>
              </a:buClr>
              <a:buSzTx/>
            </a:pPr>
            <a:r>
              <a:rPr lang="en-US" sz="2000" kern="0" dirty="0">
                <a:solidFill>
                  <a:srgbClr val="000000"/>
                </a:solidFill>
                <a:latin typeface="OptimaCE"/>
                <a:ea typeface="+mn-ea"/>
                <a:cs typeface="+mn-cs"/>
              </a:rPr>
              <a:t>Realized projects of existential nature and recognized business opportunities by using natural resources </a:t>
            </a:r>
            <a:endParaRPr lang="mk-MK" sz="2000" kern="0" dirty="0">
              <a:solidFill>
                <a:srgbClr val="000000"/>
              </a:solidFill>
              <a:latin typeface="OptimaCE"/>
              <a:ea typeface="+mn-ea"/>
              <a:cs typeface="+mn-cs"/>
            </a:endParaRPr>
          </a:p>
          <a:p>
            <a:pPr lvl="1" algn="just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34"/>
              </a:buClr>
              <a:buSzTx/>
            </a:pPr>
            <a:r>
              <a:rPr lang="en-US" sz="2000" kern="0" dirty="0">
                <a:solidFill>
                  <a:srgbClr val="000000"/>
                </a:solidFill>
                <a:latin typeface="OptimaCE"/>
                <a:ea typeface="+mn-ea"/>
                <a:cs typeface="+mn-cs"/>
              </a:rPr>
              <a:t>Provided </a:t>
            </a:r>
            <a:r>
              <a:rPr lang="en-US" sz="2000" b="1" i="1" kern="0" dirty="0">
                <a:solidFill>
                  <a:srgbClr val="000000"/>
                </a:solidFill>
                <a:latin typeface="OptimaCE"/>
              </a:rPr>
              <a:t>long-term programs </a:t>
            </a:r>
            <a:r>
              <a:rPr lang="en-US" sz="2000" kern="0" dirty="0">
                <a:solidFill>
                  <a:srgbClr val="000000"/>
                </a:solidFill>
                <a:latin typeface="OptimaCE"/>
              </a:rPr>
              <a:t>for the protection and improvement of the PA</a:t>
            </a:r>
            <a:endParaRPr lang="mk-MK" sz="2000" kern="0" dirty="0">
              <a:solidFill>
                <a:srgbClr val="000000"/>
              </a:solidFill>
              <a:latin typeface="OptimaCE"/>
              <a:ea typeface="+mn-ea"/>
              <a:cs typeface="+mn-cs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A948AB6-5A56-4108-8443-1C9BC5264A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8F63A3B-78C7-47BE-AE5E-E10140E04643}" type="slidenum">
              <a:rPr kumimoji="0" 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BCBDC1"/>
                </a:solidFill>
                <a:effectLst/>
                <a:uLnTx/>
                <a:uFillTx/>
                <a:latin typeface="Open Sans" panose="020B0606030504020204" pitchFamily="34" charset="0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srgbClr val="BCBDC1"/>
              </a:solidFill>
              <a:effectLst/>
              <a:uLnTx/>
              <a:uFillTx/>
              <a:latin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0004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10209F-6598-45BC-BDF1-1E5A419961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416876"/>
            <a:ext cx="7886700" cy="584775"/>
          </a:xfrm>
        </p:spPr>
        <p:txBody>
          <a:bodyPr/>
          <a:lstStyle/>
          <a:p>
            <a:r>
              <a:rPr lang="en-US" kern="0" dirty="0">
                <a:solidFill>
                  <a:srgbClr val="006634"/>
                </a:solidFill>
                <a:latin typeface="OptimaCE"/>
                <a:ea typeface="+mj-ea"/>
                <a:cs typeface="+mj-cs"/>
              </a:rPr>
              <a:t>LEADER approach</a:t>
            </a:r>
            <a:endParaRPr lang="ru-RU" i="1" kern="0" dirty="0">
              <a:solidFill>
                <a:srgbClr val="006634"/>
              </a:solidFill>
              <a:latin typeface="OptimaCE"/>
              <a:ea typeface="+mj-ea"/>
              <a:cs typeface="+mj-cs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2DF9C5F-6415-40EA-ACC4-D8318481DEB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364236"/>
            <a:ext cx="8091281" cy="4770783"/>
          </a:xfrm>
        </p:spPr>
        <p:txBody>
          <a:bodyPr>
            <a:normAutofit/>
          </a:bodyPr>
          <a:lstStyle/>
          <a:p>
            <a:pPr marL="0" lvl="0" indent="0" algn="just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34"/>
              </a:buClr>
              <a:buSzTx/>
              <a:buNone/>
            </a:pPr>
            <a:r>
              <a:rPr lang="en-US" sz="2400" b="1" kern="0" dirty="0">
                <a:solidFill>
                  <a:srgbClr val="000000"/>
                </a:solidFill>
                <a:latin typeface="OptimaCE"/>
                <a:ea typeface="+mn-ea"/>
                <a:cs typeface="+mn-cs"/>
              </a:rPr>
              <a:t>Process for sustainable and united development of rural communities from the aspect of economy</a:t>
            </a:r>
            <a:r>
              <a:rPr lang="ru-RU" sz="2400" b="1" kern="0" dirty="0">
                <a:solidFill>
                  <a:srgbClr val="000000"/>
                </a:solidFill>
                <a:latin typeface="OptimaCE"/>
                <a:ea typeface="+mn-ea"/>
                <a:cs typeface="+mn-cs"/>
              </a:rPr>
              <a:t>, </a:t>
            </a:r>
            <a:r>
              <a:rPr lang="en-US" sz="2400" b="1" kern="0" dirty="0">
                <a:solidFill>
                  <a:srgbClr val="000000"/>
                </a:solidFill>
                <a:latin typeface="OptimaCE"/>
                <a:ea typeface="+mn-ea"/>
                <a:cs typeface="+mn-cs"/>
              </a:rPr>
              <a:t>environment and culture </a:t>
            </a:r>
            <a:r>
              <a:rPr lang="ru-RU" sz="2400" b="1" kern="0" dirty="0">
                <a:solidFill>
                  <a:srgbClr val="000000"/>
                </a:solidFill>
                <a:latin typeface="OptimaCE"/>
                <a:ea typeface="+mn-ea"/>
                <a:cs typeface="+mn-cs"/>
              </a:rPr>
              <a:t>(</a:t>
            </a:r>
            <a:r>
              <a:rPr lang="en-US" sz="2400" b="1" kern="0" dirty="0">
                <a:solidFill>
                  <a:srgbClr val="000000"/>
                </a:solidFill>
                <a:latin typeface="OptimaCE"/>
                <a:ea typeface="+mn-ea"/>
                <a:cs typeface="+mn-cs"/>
              </a:rPr>
              <a:t>on the level of EU</a:t>
            </a:r>
            <a:r>
              <a:rPr lang="ru-RU" sz="2400" b="1" kern="0" dirty="0">
                <a:solidFill>
                  <a:srgbClr val="000000"/>
                </a:solidFill>
                <a:latin typeface="OptimaCE"/>
                <a:ea typeface="+mn-ea"/>
                <a:cs typeface="+mn-cs"/>
              </a:rPr>
              <a:t>) ...</a:t>
            </a:r>
            <a:endParaRPr lang="en-US" sz="1800" kern="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lvl="0" indent="-457200" algn="just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34"/>
              </a:buClr>
              <a:buSzTx/>
              <a:buFont typeface="+mj-lt"/>
              <a:buAutoNum type="arabicPeriod"/>
            </a:pPr>
            <a:r>
              <a:rPr lang="fr-FR" sz="2400" kern="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 </a:t>
            </a:r>
            <a:r>
              <a:rPr lang="fr-FR" sz="2400" kern="0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word</a:t>
            </a:r>
            <a:r>
              <a:rPr lang="fr-FR" sz="2400" kern="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‘</a:t>
            </a:r>
            <a:r>
              <a:rPr lang="fr-FR" sz="2400" b="1" kern="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LEADER</a:t>
            </a:r>
            <a:r>
              <a:rPr lang="fr-FR" sz="2400" kern="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’</a:t>
            </a:r>
            <a:r>
              <a:rPr lang="mk-MK" sz="2400" kern="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kern="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originates from </a:t>
            </a:r>
            <a:r>
              <a:rPr lang="fr-FR" sz="2400" kern="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"Liaison Entre Actions de Développement de l'Économique Rurale" </a:t>
            </a:r>
            <a:r>
              <a:rPr lang="mk-MK" sz="2400" kern="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= </a:t>
            </a:r>
          </a:p>
          <a:p>
            <a:pPr marL="0" lvl="0" indent="0" algn="just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34"/>
              </a:buClr>
              <a:buSzTx/>
              <a:buNone/>
            </a:pPr>
            <a:r>
              <a:rPr lang="mk-MK" sz="2400" kern="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	</a:t>
            </a:r>
            <a:r>
              <a:rPr lang="en-US" sz="2400" i="1" kern="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Connection between the rural economy and the developmental activities</a:t>
            </a:r>
            <a:endParaRPr lang="mk-MK" sz="2400" i="1" kern="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lvl="0" indent="-457200" algn="just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34"/>
              </a:buClr>
              <a:buSzTx/>
              <a:buFont typeface="+mj-lt"/>
              <a:buAutoNum type="arabicPeriod" startAt="2"/>
            </a:pPr>
            <a:r>
              <a:rPr lang="en-US" sz="2400" kern="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Resources from people and administrative bodies that could contribute to the process of rural development through the creation of partnerships on a sub-regional level between the public</a:t>
            </a:r>
            <a:r>
              <a:rPr lang="ru-RU" sz="2400" kern="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2400" kern="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private and citizen sector</a:t>
            </a:r>
            <a:r>
              <a:rPr lang="ru-RU" sz="2400" kern="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US" sz="2000" kern="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A948AB6-5A56-4108-8443-1C9BC5264A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8F63A3B-78C7-47BE-AE5E-E10140E04643}" type="slidenum">
              <a:rPr kumimoji="0" 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BCBDC1"/>
                </a:solidFill>
                <a:effectLst/>
                <a:uLnTx/>
                <a:uFillTx/>
                <a:latin typeface="Open Sans" panose="020B0606030504020204" pitchFamily="34" charset="0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srgbClr val="BCBDC1"/>
              </a:solidFill>
              <a:effectLst/>
              <a:uLnTx/>
              <a:uFillTx/>
              <a:latin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1362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10209F-6598-45BC-BDF1-1E5A419961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416876"/>
            <a:ext cx="7886700" cy="584775"/>
          </a:xfrm>
        </p:spPr>
        <p:txBody>
          <a:bodyPr/>
          <a:lstStyle/>
          <a:p>
            <a:r>
              <a:rPr lang="en-US" kern="0" dirty="0">
                <a:solidFill>
                  <a:srgbClr val="006634"/>
                </a:solidFill>
                <a:latin typeface="OptimaCE"/>
                <a:ea typeface="+mj-ea"/>
                <a:cs typeface="+mj-cs"/>
              </a:rPr>
              <a:t>LEADER approach</a:t>
            </a:r>
            <a:endParaRPr lang="ru-RU" i="1" kern="0" dirty="0">
              <a:solidFill>
                <a:srgbClr val="006634"/>
              </a:solidFill>
              <a:latin typeface="OptimaCE"/>
              <a:ea typeface="+mj-ea"/>
              <a:cs typeface="+mj-cs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2DF9C5F-6415-40EA-ACC4-D8318481DEB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364236"/>
            <a:ext cx="8091281" cy="4770783"/>
          </a:xfrm>
        </p:spPr>
        <p:txBody>
          <a:bodyPr>
            <a:normAutofit/>
          </a:bodyPr>
          <a:lstStyle/>
          <a:p>
            <a:pPr marL="0" lvl="0" indent="0" algn="just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34"/>
              </a:buClr>
              <a:buSzTx/>
              <a:buNone/>
            </a:pPr>
            <a:r>
              <a:rPr lang="ru-RU" sz="2400" b="1" kern="0" dirty="0">
                <a:solidFill>
                  <a:srgbClr val="000000"/>
                </a:solidFill>
                <a:latin typeface="OptimaCE"/>
                <a:ea typeface="+mn-ea"/>
                <a:cs typeface="+mn-cs"/>
              </a:rPr>
              <a:t>... </a:t>
            </a:r>
            <a:r>
              <a:rPr lang="en-US" sz="2400" b="1" kern="0" dirty="0">
                <a:solidFill>
                  <a:srgbClr val="000000"/>
                </a:solidFill>
                <a:latin typeface="OptimaCE"/>
                <a:ea typeface="+mn-ea"/>
                <a:cs typeface="+mn-cs"/>
              </a:rPr>
              <a:t>Is related to </a:t>
            </a:r>
            <a:r>
              <a:rPr lang="ru-RU" sz="2400" b="1" kern="0" dirty="0">
                <a:solidFill>
                  <a:srgbClr val="000000"/>
                </a:solidFill>
                <a:latin typeface="OptimaCE"/>
                <a:ea typeface="+mn-ea"/>
                <a:cs typeface="+mn-cs"/>
              </a:rPr>
              <a:t>...</a:t>
            </a:r>
            <a:endParaRPr lang="en-US" sz="1800" kern="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lvl="0" indent="-457200" algn="just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34"/>
              </a:buClr>
              <a:buSzTx/>
              <a:buFont typeface="+mj-lt"/>
              <a:buAutoNum type="arabicPeriod" startAt="3"/>
            </a:pPr>
            <a:r>
              <a:rPr lang="en-US" sz="2400" kern="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 local enforcement through the development of local strategies and recourse distribution</a:t>
            </a:r>
            <a:r>
              <a:rPr lang="ru-RU" sz="2400" kern="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marL="0" lvl="0" indent="0" algn="just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34"/>
              </a:buClr>
              <a:buSzTx/>
              <a:buNone/>
            </a:pPr>
            <a:endParaRPr lang="ru-RU" sz="2400" kern="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 algn="just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34"/>
              </a:buClr>
              <a:buSzTx/>
              <a:buNone/>
            </a:pPr>
            <a:r>
              <a:rPr lang="ru-RU" sz="2400" b="1" kern="0" dirty="0">
                <a:solidFill>
                  <a:srgbClr val="000000"/>
                </a:solidFill>
                <a:latin typeface="OptimaCE"/>
                <a:ea typeface="+mn-ea"/>
                <a:cs typeface="+mn-cs"/>
              </a:rPr>
              <a:t>... </a:t>
            </a:r>
            <a:r>
              <a:rPr lang="en-US" sz="2400" b="1" kern="0" dirty="0">
                <a:solidFill>
                  <a:srgbClr val="000000"/>
                </a:solidFill>
                <a:latin typeface="OptimaCE"/>
                <a:ea typeface="+mn-ea"/>
                <a:cs typeface="+mn-cs"/>
              </a:rPr>
              <a:t>Main tool for its application </a:t>
            </a:r>
            <a:r>
              <a:rPr lang="ru-RU" sz="2400" b="1" kern="0" dirty="0">
                <a:solidFill>
                  <a:srgbClr val="000000"/>
                </a:solidFill>
                <a:latin typeface="OptimaCE"/>
                <a:ea typeface="+mn-ea"/>
                <a:cs typeface="+mn-cs"/>
              </a:rPr>
              <a:t>...</a:t>
            </a:r>
            <a:endParaRPr lang="ru-RU" sz="2400" kern="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lvl="0" indent="-457200" algn="just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34"/>
              </a:buClr>
              <a:buSzTx/>
              <a:buFont typeface="+mj-lt"/>
              <a:buAutoNum type="arabicPeriod" startAt="4"/>
            </a:pPr>
            <a:r>
              <a:rPr lang="en-US" sz="2400" kern="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Development of the areas through the inclusion of local representatives in the decision-making process </a:t>
            </a:r>
            <a:r>
              <a:rPr lang="ru-RU" sz="2400" kern="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 </a:t>
            </a:r>
            <a:r>
              <a:rPr lang="en-US" sz="2400" kern="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Local Action Group </a:t>
            </a:r>
            <a:r>
              <a:rPr lang="ru-RU" sz="2400" kern="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en-US" sz="2400" kern="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LAG</a:t>
            </a:r>
            <a:r>
              <a:rPr lang="ru-RU" sz="2400" kern="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).</a:t>
            </a:r>
            <a:endParaRPr lang="en-US" sz="2000" kern="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A948AB6-5A56-4108-8443-1C9BC5264A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8F63A3B-78C7-47BE-AE5E-E10140E04643}" type="slidenum">
              <a:rPr kumimoji="0" 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BCBDC1"/>
                </a:solidFill>
                <a:effectLst/>
                <a:uLnTx/>
                <a:uFillTx/>
                <a:latin typeface="Open Sans" panose="020B0606030504020204" pitchFamily="34" charset="0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srgbClr val="BCBDC1"/>
              </a:solidFill>
              <a:effectLst/>
              <a:uLnTx/>
              <a:uFillTx/>
              <a:latin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29672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10209F-6598-45BC-BDF1-1E5A419961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416876"/>
            <a:ext cx="7886700" cy="584775"/>
          </a:xfrm>
        </p:spPr>
        <p:txBody>
          <a:bodyPr/>
          <a:lstStyle/>
          <a:p>
            <a:r>
              <a:rPr lang="en-US" kern="0" dirty="0">
                <a:solidFill>
                  <a:srgbClr val="006634"/>
                </a:solidFill>
                <a:latin typeface="OptimaCE"/>
                <a:ea typeface="+mj-ea"/>
                <a:cs typeface="+mj-cs"/>
              </a:rPr>
              <a:t>LEADER approach</a:t>
            </a:r>
            <a:endParaRPr lang="ru-RU" i="1" kern="0" dirty="0">
              <a:solidFill>
                <a:srgbClr val="006634"/>
              </a:solidFill>
              <a:latin typeface="OptimaCE"/>
              <a:ea typeface="+mj-ea"/>
              <a:cs typeface="+mj-cs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2DF9C5F-6415-40EA-ACC4-D8318481DEB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364236"/>
            <a:ext cx="8091281" cy="4770783"/>
          </a:xfrm>
        </p:spPr>
        <p:txBody>
          <a:bodyPr>
            <a:normAutofit fontScale="92500" lnSpcReduction="10000"/>
          </a:bodyPr>
          <a:lstStyle/>
          <a:p>
            <a:pPr marL="0" lvl="0" indent="0" algn="just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34"/>
              </a:buClr>
              <a:buSzTx/>
              <a:buNone/>
            </a:pPr>
            <a:r>
              <a:rPr lang="ru-RU" sz="2400" b="1" kern="0" dirty="0">
                <a:solidFill>
                  <a:srgbClr val="000000"/>
                </a:solidFill>
                <a:latin typeface="OptimaCE"/>
                <a:ea typeface="+mn-ea"/>
                <a:cs typeface="+mn-cs"/>
              </a:rPr>
              <a:t>... </a:t>
            </a:r>
            <a:r>
              <a:rPr lang="en-US" sz="2400" b="1" kern="0" dirty="0">
                <a:solidFill>
                  <a:srgbClr val="000000"/>
                </a:solidFill>
                <a:latin typeface="OptimaCE"/>
                <a:ea typeface="+mn-ea"/>
                <a:cs typeface="+mn-cs"/>
              </a:rPr>
              <a:t>Introduction of innovations </a:t>
            </a:r>
            <a:r>
              <a:rPr lang="ru-RU" sz="2400" b="1" kern="0" dirty="0">
                <a:solidFill>
                  <a:srgbClr val="000000"/>
                </a:solidFill>
                <a:latin typeface="OptimaCE"/>
                <a:ea typeface="+mn-ea"/>
                <a:cs typeface="+mn-cs"/>
              </a:rPr>
              <a:t> </a:t>
            </a:r>
          </a:p>
          <a:p>
            <a:pPr marL="0" lvl="0" indent="0" algn="just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34"/>
              </a:buClr>
              <a:buSzTx/>
              <a:buNone/>
            </a:pPr>
            <a:r>
              <a:rPr lang="en-US" sz="2400" b="1" kern="0" dirty="0">
                <a:solidFill>
                  <a:srgbClr val="000000"/>
                </a:solidFill>
                <a:latin typeface="OptimaCE"/>
                <a:ea typeface="+mn-ea"/>
                <a:cs typeface="+mn-cs"/>
              </a:rPr>
              <a:t>in the traditional approaches </a:t>
            </a:r>
            <a:r>
              <a:rPr lang="ru-RU" sz="2400" b="1" kern="0" dirty="0">
                <a:solidFill>
                  <a:srgbClr val="000000"/>
                </a:solidFill>
                <a:latin typeface="OptimaCE"/>
                <a:ea typeface="+mn-ea"/>
                <a:cs typeface="+mn-cs"/>
              </a:rPr>
              <a:t>...</a:t>
            </a:r>
            <a:endParaRPr lang="en-US" sz="1800" kern="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lvl="0" indent="-457200" algn="just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34"/>
              </a:buClr>
              <a:buSzTx/>
              <a:buFont typeface="+mj-lt"/>
              <a:buAutoNum type="arabicPeriod" startAt="5"/>
            </a:pPr>
            <a:r>
              <a:rPr lang="en-US" sz="2400" kern="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Through testing of new methods and concepts in the frames of the EU </a:t>
            </a:r>
            <a:r>
              <a:rPr lang="ru-RU" sz="2400" kern="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en-US" sz="2400" kern="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as of </a:t>
            </a:r>
            <a:r>
              <a:rPr lang="ru-RU" sz="2400" kern="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1991)</a:t>
            </a:r>
          </a:p>
          <a:p>
            <a:pPr marL="0" lvl="0" indent="0" algn="just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34"/>
              </a:buClr>
              <a:buSzTx/>
              <a:buNone/>
            </a:pPr>
            <a:endParaRPr lang="ru-RU" sz="2400" kern="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 algn="just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34"/>
              </a:buClr>
              <a:buSzTx/>
              <a:buNone/>
            </a:pPr>
            <a:r>
              <a:rPr lang="ru-RU" sz="2400" b="1" kern="0" dirty="0">
                <a:solidFill>
                  <a:srgbClr val="000000"/>
                </a:solidFill>
                <a:latin typeface="OptimaCE"/>
                <a:ea typeface="+mn-ea"/>
                <a:cs typeface="+mn-cs"/>
              </a:rPr>
              <a:t>... </a:t>
            </a:r>
            <a:r>
              <a:rPr lang="en-US" sz="2400" b="1" kern="0" dirty="0">
                <a:solidFill>
                  <a:srgbClr val="000000"/>
                </a:solidFill>
                <a:latin typeface="OptimaCE"/>
                <a:ea typeface="+mn-ea"/>
                <a:cs typeface="+mn-cs"/>
              </a:rPr>
              <a:t>Networking on a national  </a:t>
            </a:r>
            <a:endParaRPr lang="ru-RU" sz="2400" b="1" kern="0" dirty="0">
              <a:solidFill>
                <a:srgbClr val="000000"/>
              </a:solidFill>
              <a:latin typeface="OptimaCE"/>
              <a:ea typeface="+mn-ea"/>
              <a:cs typeface="+mn-cs"/>
            </a:endParaRPr>
          </a:p>
          <a:p>
            <a:pPr marL="0" lvl="0" indent="0" algn="just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34"/>
              </a:buClr>
              <a:buSzTx/>
              <a:buNone/>
            </a:pPr>
            <a:r>
              <a:rPr lang="en-US" sz="2400" b="1" kern="0" dirty="0">
                <a:solidFill>
                  <a:srgbClr val="000000"/>
                </a:solidFill>
                <a:latin typeface="OptimaCE"/>
                <a:ea typeface="+mn-ea"/>
                <a:cs typeface="+mn-cs"/>
              </a:rPr>
              <a:t>and regional level </a:t>
            </a:r>
            <a:r>
              <a:rPr lang="ru-RU" sz="2400" b="1" kern="0" dirty="0">
                <a:solidFill>
                  <a:srgbClr val="000000"/>
                </a:solidFill>
                <a:latin typeface="OptimaCE"/>
                <a:ea typeface="+mn-ea"/>
                <a:cs typeface="+mn-cs"/>
              </a:rPr>
              <a:t>...</a:t>
            </a:r>
            <a:endParaRPr lang="en-US" sz="2400" kern="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lvl="0" indent="-457200" algn="just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34"/>
              </a:buClr>
              <a:buSzTx/>
              <a:buFont typeface="+mj-lt"/>
              <a:buAutoNum type="arabicPeriod" startAt="6"/>
            </a:pPr>
            <a:r>
              <a:rPr lang="en-US" sz="2400" kern="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Significant for the realization of the LEADER approach </a:t>
            </a:r>
            <a:r>
              <a:rPr lang="mk-MK" sz="2400" kern="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 </a:t>
            </a:r>
            <a:r>
              <a:rPr lang="en-US" sz="2400" kern="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through the creation of bodies for national support </a:t>
            </a:r>
            <a:r>
              <a:rPr lang="en-US" sz="2400" kern="0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i.e</a:t>
            </a:r>
            <a:r>
              <a:rPr lang="mk-MK" sz="2400" kern="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en-US" sz="2400" kern="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National rural networks (NRNs)</a:t>
            </a:r>
            <a:r>
              <a:rPr lang="mk-MK" sz="2400" kern="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2400" kern="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which contribute to the </a:t>
            </a:r>
            <a:r>
              <a:rPr lang="en-US" sz="2400" b="1" i="1" kern="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capacity building</a:t>
            </a:r>
            <a:r>
              <a:rPr lang="mk-MK" sz="2400" kern="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2400" b="1" i="1" kern="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networking</a:t>
            </a:r>
            <a:r>
              <a:rPr lang="mk-MK" sz="2400" kern="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2400" kern="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finding </a:t>
            </a:r>
            <a:r>
              <a:rPr lang="en-US" sz="2400" b="1" i="1" kern="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partnerships for trans-border </a:t>
            </a:r>
            <a:r>
              <a:rPr lang="mk-MK" sz="2400" b="1" i="1" kern="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/ </a:t>
            </a:r>
            <a:r>
              <a:rPr lang="en-US" sz="2400" b="1" i="1" kern="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regional cooperation </a:t>
            </a:r>
            <a:r>
              <a:rPr lang="en-US" sz="2400" kern="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and </a:t>
            </a:r>
            <a:r>
              <a:rPr lang="en-US" sz="2400" kern="0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etc</a:t>
            </a:r>
            <a:r>
              <a:rPr lang="mk-MK" sz="2400" kern="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en-US" sz="2400" kern="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mk-MK" sz="2400" kern="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lvl="0" indent="-457200" algn="just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34"/>
              </a:buClr>
              <a:buSzTx/>
              <a:buFont typeface="+mj-lt"/>
              <a:buAutoNum type="arabicPeriod" startAt="6"/>
            </a:pPr>
            <a:r>
              <a:rPr lang="en-US" sz="2000" kern="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 European network for rural development (ENRD) in the role of supporter of NRNs </a:t>
            </a:r>
            <a:r>
              <a:rPr lang="en-US" sz="2000" ker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and LAGs.</a:t>
            </a:r>
            <a:endParaRPr lang="en-US" sz="2000" kern="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A948AB6-5A56-4108-8443-1C9BC5264A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8F63A3B-78C7-47BE-AE5E-E10140E04643}" type="slidenum">
              <a:rPr kumimoji="0" 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BCBDC1"/>
                </a:solidFill>
                <a:effectLst/>
                <a:uLnTx/>
                <a:uFillTx/>
                <a:latin typeface="Open Sans" panose="020B0606030504020204" pitchFamily="34" charset="0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srgbClr val="BCBDC1"/>
              </a:solidFill>
              <a:effectLst/>
              <a:uLnTx/>
              <a:uFillTx/>
              <a:latin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8091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Custom 3">
      <a:dk1>
        <a:srgbClr val="005F36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ustom 3">
      <a:majorFont>
        <a:latin typeface="Open Sans"/>
        <a:ea typeface=""/>
        <a:cs typeface=""/>
      </a:majorFont>
      <a:minorFont>
        <a:latin typeface="Open Sans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1120</TotalTime>
  <Words>712</Words>
  <Application>Microsoft Office PowerPoint</Application>
  <PresentationFormat>On-screen Show (4:3)</PresentationFormat>
  <Paragraphs>69</Paragraphs>
  <Slides>8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5" baseType="lpstr">
      <vt:lpstr>Arial</vt:lpstr>
      <vt:lpstr>Calibri</vt:lpstr>
      <vt:lpstr>Open Sans</vt:lpstr>
      <vt:lpstr>OptimaCE</vt:lpstr>
      <vt:lpstr>Times New Roman</vt:lpstr>
      <vt:lpstr>Verdana</vt:lpstr>
      <vt:lpstr>Office Theme</vt:lpstr>
      <vt:lpstr>Training for the encouragement  of local initiatives in the application of sustainable solutions for  the improvement of rural and natural areas     26-27 October, 2017   Venue: Hotel „Lake View“, Oteshevo  </vt:lpstr>
      <vt:lpstr>Initiatives of the local communities for the improvement of the insufficiently developed rural and natural areas</vt:lpstr>
      <vt:lpstr>Local initiatives in the RM – status (efficiency in the realization of the initiatives)</vt:lpstr>
      <vt:lpstr>Local initiatives in the RM – status (efficiency in the realization of the initiatives)</vt:lpstr>
      <vt:lpstr>Local initiatives in the RM – criteria for efficiency</vt:lpstr>
      <vt:lpstr>LEADER approach</vt:lpstr>
      <vt:lpstr>LEADER approach</vt:lpstr>
      <vt:lpstr>LEADER approach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REC</dc:creator>
  <cp:lastModifiedBy>Rec</cp:lastModifiedBy>
  <cp:revision>117</cp:revision>
  <cp:lastPrinted>2017-10-16T08:58:21Z</cp:lastPrinted>
  <dcterms:created xsi:type="dcterms:W3CDTF">2017-02-28T14:04:39Z</dcterms:created>
  <dcterms:modified xsi:type="dcterms:W3CDTF">2017-10-26T19:50:23Z</dcterms:modified>
</cp:coreProperties>
</file>