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0" r:id="rId4"/>
    <p:sldId id="264" r:id="rId5"/>
    <p:sldId id="265" r:id="rId6"/>
    <p:sldId id="261" r:id="rId7"/>
    <p:sldId id="262" r:id="rId8"/>
    <p:sldId id="263" r:id="rId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280" autoAdjust="0"/>
  </p:normalViewPr>
  <p:slideViewPr>
    <p:cSldViewPr snapToGrid="0" showGuides="1">
      <p:cViewPr varScale="1">
        <p:scale>
          <a:sx n="68" d="100"/>
          <a:sy n="68" d="100"/>
        </p:scale>
        <p:origin x="147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32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6B46761-FDAF-44AC-BB52-76B30D1041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A8467A-8170-4395-B57B-8774627D0C5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5180F-5556-438C-A07E-7499DA060580}" type="datetimeFigureOut">
              <a:rPr lang="en-US" smtClean="0"/>
              <a:t>10/26/2017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1B4193-157A-4B6E-843C-16079DBC01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0E18DB-0EF5-4323-9287-D94D1D30C7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8AE020-E0D7-4CD3-9730-29FE0A3298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457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04D19-1413-452E-B80D-107D6D14AC66}" type="datetimeFigureOut">
              <a:rPr lang="en-US" smtClean="0"/>
              <a:t>10/26/2017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0D880-46D7-4A6E-A2F0-9E9B34388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896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10D880-46D7-4A6E-A2F0-9E9B34388F1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776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10D880-46D7-4A6E-A2F0-9E9B34388F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9752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10D880-46D7-4A6E-A2F0-9E9B34388F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4286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10D880-46D7-4A6E-A2F0-9E9B34388F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3635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10D880-46D7-4A6E-A2F0-9E9B34388F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0009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10D880-46D7-4A6E-A2F0-9E9B34388F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729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7383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738361"/>
            <a:ext cx="7772400" cy="771601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2350" b="1">
                <a:solidFill>
                  <a:srgbClr val="008458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752209"/>
            <a:ext cx="6858000" cy="1655762"/>
          </a:xfrm>
        </p:spPr>
        <p:txBody>
          <a:bodyPr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1900" b="0">
                <a:solidFill>
                  <a:srgbClr val="005F3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u-HU" dirty="0"/>
          </a:p>
          <a:p>
            <a:endParaRPr lang="hu-H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D0088-F8BD-4F67-A75E-734BD3ADF469}" type="datetime1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4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 anchor="t" anchorCtr="0">
            <a:sp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8800"/>
            <a:ext cx="7886700" cy="4033754"/>
          </a:xfrm>
        </p:spPr>
        <p:txBody>
          <a:bodyPr>
            <a:normAutofit/>
          </a:bodyPr>
          <a:lstStyle>
            <a:lvl1pPr marL="341313" indent="-341313">
              <a:lnSpc>
                <a:spcPct val="110000"/>
              </a:lnSpc>
              <a:spcBef>
                <a:spcPts val="600"/>
              </a:spcBef>
              <a:buClr>
                <a:srgbClr val="DBD29D"/>
              </a:buClr>
              <a:buSzPct val="150000"/>
              <a:buFont typeface="Calibri" panose="020F0502020204030204" pitchFamily="34" charset="0"/>
              <a:buChar char="●"/>
              <a:defRPr sz="2200">
                <a:solidFill>
                  <a:srgbClr val="005F36"/>
                </a:solidFill>
              </a:defRPr>
            </a:lvl1pPr>
            <a:lvl2pPr marL="690563" indent="-287338">
              <a:lnSpc>
                <a:spcPct val="110000"/>
              </a:lnSpc>
              <a:spcBef>
                <a:spcPts val="0"/>
              </a:spcBef>
              <a:buClr>
                <a:srgbClr val="005F36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5F36"/>
                </a:solidFill>
              </a:defRPr>
            </a:lvl2pPr>
            <a:lvl3pPr marL="968375" indent="-277813">
              <a:lnSpc>
                <a:spcPct val="110000"/>
              </a:lnSpc>
              <a:spcBef>
                <a:spcPts val="0"/>
              </a:spcBef>
              <a:buClr>
                <a:srgbClr val="008458"/>
              </a:buClr>
              <a:buFont typeface="Calibri" panose="020F0502020204030204" pitchFamily="34" charset="0"/>
              <a:buChar char="─"/>
              <a:defRPr sz="2200">
                <a:solidFill>
                  <a:srgbClr val="008458"/>
                </a:solidFill>
              </a:defRPr>
            </a:lvl3pPr>
            <a:lvl4pPr marL="690563" indent="0">
              <a:buFont typeface="Calibri" panose="020F0502020204030204" pitchFamily="34" charset="0"/>
              <a:buNone/>
              <a:defRPr>
                <a:solidFill>
                  <a:srgbClr val="005F36"/>
                </a:solidFill>
              </a:defRPr>
            </a:lvl4pPr>
            <a:lvl5pPr>
              <a:defRPr>
                <a:solidFill>
                  <a:srgbClr val="005F36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04113"/>
            <a:ext cx="2057400" cy="365125"/>
          </a:xfrm>
        </p:spPr>
        <p:txBody>
          <a:bodyPr/>
          <a:lstStyle>
            <a:lvl1pPr>
              <a:defRPr sz="1400" b="1">
                <a:solidFill>
                  <a:srgbClr val="BCBDC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85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 anchor="t" anchorCtr="0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8800"/>
            <a:ext cx="3886200" cy="4009691"/>
          </a:xfrm>
        </p:spPr>
        <p:txBody>
          <a:bodyPr>
            <a:normAutofit/>
          </a:bodyPr>
          <a:lstStyle>
            <a:lvl1pPr marL="349250" indent="-349250">
              <a:lnSpc>
                <a:spcPct val="110000"/>
              </a:lnSpc>
              <a:spcBef>
                <a:spcPts val="600"/>
              </a:spcBef>
              <a:buClr>
                <a:srgbClr val="DBD29D"/>
              </a:buClr>
              <a:buSzPct val="150000"/>
              <a:buFont typeface="Calibri" panose="020F0502020204030204" pitchFamily="34" charset="0"/>
              <a:buChar char="●"/>
              <a:defRPr sz="2200">
                <a:solidFill>
                  <a:srgbClr val="005F36"/>
                </a:solidFill>
              </a:defRPr>
            </a:lvl1pPr>
            <a:lvl2pPr marL="690563" indent="-287338">
              <a:lnSpc>
                <a:spcPct val="110000"/>
              </a:lnSpc>
              <a:spcBef>
                <a:spcPts val="0"/>
              </a:spcBef>
              <a:buClr>
                <a:srgbClr val="005F36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5F36"/>
                </a:solidFill>
              </a:defRPr>
            </a:lvl2pPr>
            <a:lvl3pPr marL="968375" indent="-277813">
              <a:lnSpc>
                <a:spcPct val="110000"/>
              </a:lnSpc>
              <a:spcBef>
                <a:spcPts val="0"/>
              </a:spcBef>
              <a:buClr>
                <a:srgbClr val="008458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8458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04113"/>
            <a:ext cx="2057400" cy="365125"/>
          </a:xfr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629150" y="1828799"/>
            <a:ext cx="3886200" cy="4009691"/>
          </a:xfrm>
        </p:spPr>
        <p:txBody>
          <a:bodyPr>
            <a:normAutofit/>
          </a:bodyPr>
          <a:lstStyle>
            <a:lvl1pPr marL="349250" indent="-349250">
              <a:lnSpc>
                <a:spcPct val="110000"/>
              </a:lnSpc>
              <a:spcBef>
                <a:spcPts val="600"/>
              </a:spcBef>
              <a:buClr>
                <a:srgbClr val="DBD29D"/>
              </a:buClr>
              <a:buSzPct val="150000"/>
              <a:buFont typeface="Calibri" panose="020F0502020204030204" pitchFamily="34" charset="0"/>
              <a:buChar char="●"/>
              <a:defRPr sz="2200">
                <a:solidFill>
                  <a:srgbClr val="005F36"/>
                </a:solidFill>
              </a:defRPr>
            </a:lvl1pPr>
            <a:lvl2pPr marL="690563" indent="-287338">
              <a:lnSpc>
                <a:spcPct val="110000"/>
              </a:lnSpc>
              <a:spcBef>
                <a:spcPts val="0"/>
              </a:spcBef>
              <a:buClr>
                <a:srgbClr val="005F36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5F36"/>
                </a:solidFill>
              </a:defRPr>
            </a:lvl2pPr>
            <a:lvl3pPr marL="968375" indent="-277813">
              <a:lnSpc>
                <a:spcPct val="110000"/>
              </a:lnSpc>
              <a:spcBef>
                <a:spcPts val="0"/>
              </a:spcBef>
              <a:buClr>
                <a:srgbClr val="008458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8458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567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 anchor="t" anchorCtr="0">
            <a:spAutoFit/>
          </a:bodyPr>
          <a:lstStyle>
            <a:lvl1pPr>
              <a:lnSpc>
                <a:spcPct val="100000"/>
              </a:lnSpc>
              <a:defRPr lang="en-US" sz="3200" b="1" kern="1200" dirty="0">
                <a:solidFill>
                  <a:srgbClr val="00845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04113"/>
            <a:ext cx="2057400" cy="365125"/>
          </a:xfr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33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77000" y="6304113"/>
            <a:ext cx="2057400" cy="365125"/>
          </a:xfr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68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" r="6803" b="357"/>
          <a:stretch/>
        </p:blipFill>
        <p:spPr>
          <a:xfrm>
            <a:off x="1" y="2941992"/>
            <a:ext cx="9144000" cy="113276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588718" y="4097458"/>
            <a:ext cx="1966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0" kern="1400" baseline="0" dirty="0">
                <a:solidFill>
                  <a:srgbClr val="00845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www.rec.org</a:t>
            </a:r>
            <a:endParaRPr lang="en-US" sz="2400" b="0" kern="1400" baseline="0" dirty="0">
              <a:solidFill>
                <a:srgbClr val="00845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"/>
            <a:ext cx="9144000" cy="21432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977852"/>
            <a:ext cx="6858000" cy="438216"/>
          </a:xfrm>
        </p:spPr>
        <p:txBody>
          <a:bodyPr anchor="b">
            <a:noAutofit/>
          </a:bodyPr>
          <a:lstStyle>
            <a:lvl1pPr algn="ctr">
              <a:defRPr sz="2400" b="1">
                <a:solidFill>
                  <a:srgbClr val="005F3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29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64992-AEC4-4FA8-B1B2-619CFB7594CB}" type="datetime1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rgbClr val="BCBDC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230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1" r:id="rId3"/>
    <p:sldLayoutId id="2147483663" r:id="rId4"/>
    <p:sldLayoutId id="2147483664" r:id="rId5"/>
    <p:sldLayoutId id="2147483671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rgbClr val="008458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48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if.mk/boshkov-most-i-lukovo-pole-pod-l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aktor.mk/ebor-gi-zamrznuva-proektite-za-boshkov-most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82149"/>
            <a:ext cx="7772400" cy="77160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mk-MK" sz="2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Обука за поттикнување локални иницијативи за примена на одржливи решенија за унапредување на руралните и природни подрачја</a:t>
            </a:r>
            <a:br>
              <a:rPr lang="en-US" sz="10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mk-MK" sz="2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br>
              <a:rPr lang="en-US" sz="10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mk-MK" sz="1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sz="1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</a:t>
            </a:r>
            <a:r>
              <a:rPr lang="mk-MK" sz="1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-2</a:t>
            </a:r>
            <a:r>
              <a:rPr lang="en-US" sz="1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 </a:t>
            </a:r>
            <a:r>
              <a:rPr lang="mk-MK" sz="1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октомври, 2017 год.</a:t>
            </a:r>
            <a:br>
              <a:rPr lang="en-US" sz="10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05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br>
              <a:rPr lang="en-US" sz="10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mk-MK" sz="105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Место на одржување: </a:t>
            </a:r>
            <a:r>
              <a:rPr lang="mk-MK" sz="1050" i="1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Хотел „</a:t>
            </a:r>
            <a:r>
              <a:rPr lang="en-US" sz="1050" i="1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Lake View</a:t>
            </a:r>
            <a:r>
              <a:rPr lang="mk-MK" sz="1050" i="1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“, Отешево</a:t>
            </a:r>
            <a:br>
              <a:rPr lang="en-US" sz="10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en-US" sz="1600" b="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</a:b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758049"/>
            <a:ext cx="6858000" cy="993527"/>
          </a:xfrm>
        </p:spPr>
        <p:txBody>
          <a:bodyPr>
            <a:normAutofit lnSpcReduction="10000"/>
          </a:bodyPr>
          <a:lstStyle/>
          <a:p>
            <a:r>
              <a:rPr lang="mk-MK" sz="1800" b="1" dirty="0"/>
              <a:t>Милена Манова Илиќ</a:t>
            </a:r>
            <a:endParaRPr lang="en-US" sz="1800" b="1" dirty="0"/>
          </a:p>
          <a:p>
            <a:r>
              <a:rPr lang="mk-MK" sz="1800" dirty="0"/>
              <a:t>Раководител на проект</a:t>
            </a:r>
            <a:endParaRPr lang="en-US" sz="1800" dirty="0"/>
          </a:p>
          <a:p>
            <a:r>
              <a:rPr lang="mk-MK" sz="1800" i="1" dirty="0"/>
              <a:t>РЕЦ Македонија</a:t>
            </a:r>
            <a:endParaRPr 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240986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1569660"/>
          </a:xfrm>
        </p:spPr>
        <p:txBody>
          <a:bodyPr/>
          <a:lstStyle/>
          <a:p>
            <a:r>
              <a:rPr lang="ru-RU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Иницијативи на локалните заедници за напредок на недоволно развиените рурални и природни подрачја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506" y="2858949"/>
            <a:ext cx="8147052" cy="3464635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2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СОДРЖИНА: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mk-MK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/>
            </a:pP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Локални иницијативи во РМ – </a:t>
            </a:r>
            <a:r>
              <a:rPr lang="mk-MK" sz="2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статус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(успешност во реализација на иницијативите)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/>
            </a:pPr>
            <a:r>
              <a:rPr lang="ru-RU" sz="2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LEADER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пристап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процес за одржлив и обединет развој на руралните средини од аспект на економија, животна средина и култура</a:t>
            </a:r>
            <a:endParaRPr lang="en-US" sz="20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02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1569660"/>
          </a:xfrm>
        </p:spPr>
        <p:txBody>
          <a:bodyPr/>
          <a:lstStyle/>
          <a:p>
            <a:r>
              <a:rPr lang="ru-RU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Локални иницијативи во РМ – статус  </a:t>
            </a:r>
            <a:r>
              <a:rPr lang="ru-RU" i="1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(успешност во реализација на иницијативите)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249" y="2471169"/>
            <a:ext cx="8091281" cy="3536439"/>
          </a:xfrm>
        </p:spPr>
        <p:txBody>
          <a:bodyPr>
            <a:normAutofit/>
          </a:bodyPr>
          <a:lstStyle/>
          <a:p>
            <a:pPr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Успешен пример на иницијатива во РМ за заштита на Национален парк - </a:t>
            </a:r>
            <a:r>
              <a:rPr lang="en-US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  <a:hlinkClick r:id="rId3"/>
              </a:rPr>
              <a:t>http://www.brif.mk/boshkov-most-i-lukovo-pole-pod-lu/</a:t>
            </a: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endParaRPr lang="en-US" sz="16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Поддршка во процесот – Граѓанските здруженија: Еко свест + Фронт 21/42 (</a:t>
            </a:r>
            <a:r>
              <a:rPr lang="en-US" sz="18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http://faktor.mk/ebor-gi-zamrznuva-proektite-za-boshkov-most/</a:t>
            </a:r>
            <a:r>
              <a:rPr lang="mk-MK" sz="18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403225" lvl="1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mk-MK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Примери на иницијативи за заштита на животна средина и здравјето на луѓето 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(пр. со распишување референдуми за отфрлање изградба на рудници) </a:t>
            </a:r>
            <a:endParaRPr lang="mk-MK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86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1569660"/>
          </a:xfrm>
        </p:spPr>
        <p:txBody>
          <a:bodyPr/>
          <a:lstStyle/>
          <a:p>
            <a:r>
              <a:rPr lang="ru-RU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Локални иницијативи во РМ – статус  </a:t>
            </a:r>
            <a:r>
              <a:rPr lang="ru-RU" i="1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(успешност во реализација на иницијативите)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96266"/>
            <a:ext cx="8091281" cy="4171272"/>
          </a:xfrm>
        </p:spPr>
        <p:txBody>
          <a:bodyPr>
            <a:normAutofit fontScale="92500" lnSpcReduction="10000"/>
          </a:bodyPr>
          <a:lstStyle/>
          <a:p>
            <a:pPr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Локални иницијативи во руралните и недоволно развиени средини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Недостотаток на ГО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Општинскиот совет – мост помеѓу граѓаните и ЛС </a:t>
            </a:r>
            <a:endParaRPr lang="mk-MK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Локалната самоуправа клучен фактор за реализација на проекти од интерес на заедницата (</a:t>
            </a:r>
            <a:r>
              <a:rPr lang="mk-MK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во граници на </a:t>
            </a:r>
            <a:r>
              <a:rPr lang="mk-MK" sz="2000" b="1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буџетските можности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Разлика помеѓу поразвиените во однос на помалку развиените рурални средини (</a:t>
            </a:r>
            <a:r>
              <a:rPr lang="mk-MK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проекти од егзистенцијална природа </a:t>
            </a:r>
            <a:r>
              <a:rPr lang="mk-MK" sz="2000" b="1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наспроти</a:t>
            </a:r>
            <a:r>
              <a:rPr lang="mk-MK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иницијативи за унапредување на природни и заштитени подрачја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Рурални општини во рамки на заштитени подрачја (пр. </a:t>
            </a:r>
            <a:r>
              <a:rPr lang="mk-MK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предност на </a:t>
            </a:r>
            <a:r>
              <a:rPr lang="mk-MK" sz="2000" b="1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долгогодишни програми</a:t>
            </a:r>
            <a:r>
              <a:rPr lang="mk-MK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за заштита и унапредување на ЗП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81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1077218"/>
          </a:xfrm>
        </p:spPr>
        <p:txBody>
          <a:bodyPr/>
          <a:lstStyle/>
          <a:p>
            <a:r>
              <a:rPr lang="ru-RU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Локални иницијативи во РМ –</a:t>
            </a:r>
            <a:r>
              <a:rPr lang="ru-RU" i="1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критериуми за успешност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49962"/>
            <a:ext cx="8091281" cy="4171272"/>
          </a:xfrm>
        </p:spPr>
        <p:txBody>
          <a:bodyPr>
            <a:normAutofit fontScale="92500" lnSpcReduction="10000"/>
          </a:bodyPr>
          <a:lstStyle/>
          <a:p>
            <a:pPr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Како до успешни Локални иницијативи?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Присуство на ГО со правно регулиран статус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Зајакната улога на Општинскиот совет (придобивки од постоење граѓански совет)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 учество на советот во утврдувањето </a:t>
            </a: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Приоритети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на Локалната самоуправа (</a:t>
            </a:r>
            <a:r>
              <a:rPr lang="mk-MK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без </a:t>
            </a:r>
            <a:r>
              <a:rPr lang="mk-MK" sz="2000" b="1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буџетските ограничувања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</a:t>
            </a:r>
          </a:p>
          <a:p>
            <a:pPr marL="403225" lvl="1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mk-MK" sz="20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     ... Ќе водат кон:</a:t>
            </a:r>
            <a:endParaRPr lang="mk-MK" sz="20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Реализирани проекти од егзистенцијална природа и препознаени бизнис можности од искористувањето природни ресурси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Обезбедени </a:t>
            </a:r>
            <a:r>
              <a:rPr lang="mk-MK" sz="2000" b="1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долгогодишни програми</a:t>
            </a:r>
            <a:r>
              <a:rPr lang="mk-MK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за заштита и унапредување на ЗП </a:t>
            </a:r>
          </a:p>
          <a:p>
            <a:pPr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Arial" panose="020B0604020202020204" pitchFamily="34" charset="0"/>
              <a:buChar char="•"/>
            </a:pPr>
            <a:endParaRPr lang="mk-MK" sz="20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00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584775"/>
          </a:xfrm>
        </p:spPr>
        <p:txBody>
          <a:bodyPr/>
          <a:lstStyle/>
          <a:p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LEADER </a:t>
            </a:r>
            <a:r>
              <a:rPr lang="ru-RU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пристап </a:t>
            </a:r>
            <a:endParaRPr lang="ru-RU" i="1" kern="0" dirty="0">
              <a:solidFill>
                <a:srgbClr val="006634"/>
              </a:solidFill>
              <a:latin typeface="OptimaCE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4236"/>
            <a:ext cx="8091281" cy="4770783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Процес за одржлив и обединет развој на руралните средини од аспект на економија, животна средина и култура (на ниво на ЕУ) ...</a:t>
            </a:r>
            <a:endParaRPr lang="en-US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/>
            </a:pPr>
            <a:r>
              <a:rPr lang="fr-FR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fr-FR" sz="2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LEADER</a:t>
            </a:r>
            <a:r>
              <a:rPr lang="fr-FR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потекнува од </a:t>
            </a:r>
            <a:r>
              <a:rPr lang="fr-FR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"Liaison Entre Actions de Développement de l'Économique Rurale" 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400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Врска помеѓу руралната економија и развојните 	активности</a:t>
            </a:r>
            <a:endParaRPr lang="mk-MK" sz="2400" i="1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2"/>
            </a:pP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Ресурси од луѓе и раководни тела кои би можеле да придонесат за процесот на рурален развој преку формирање партнерства на суб-регионално ниво помеѓу јавниот, приватниот и граѓанскиот сектор.</a:t>
            </a:r>
            <a:endParaRPr lang="en-US" sz="20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36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584775"/>
          </a:xfrm>
        </p:spPr>
        <p:txBody>
          <a:bodyPr/>
          <a:lstStyle/>
          <a:p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LEADER </a:t>
            </a:r>
            <a:r>
              <a:rPr lang="ru-RU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пристап </a:t>
            </a:r>
            <a:endParaRPr lang="ru-RU" i="1" kern="0" dirty="0">
              <a:solidFill>
                <a:srgbClr val="006634"/>
              </a:solidFill>
              <a:latin typeface="OptimaCE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4236"/>
            <a:ext cx="8091281" cy="4770783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 се поврзува со ...</a:t>
            </a:r>
            <a:endParaRPr lang="en-US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3"/>
            </a:pP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локалното зајакнување преку развој на локални стратегии и распределба на ресурси.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ru-RU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 Главна алатка за негова примена ...</a:t>
            </a:r>
            <a:endParaRPr lang="ru-RU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4"/>
            </a:pP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Развивање на подрачја преку вклучување на локалните претставници во донесувањето одлуки – Локалната акциона група (ЛАГ).</a:t>
            </a:r>
            <a:endParaRPr lang="en-US" sz="20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96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584775"/>
          </a:xfrm>
        </p:spPr>
        <p:txBody>
          <a:bodyPr/>
          <a:lstStyle/>
          <a:p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LEADER </a:t>
            </a:r>
            <a:r>
              <a:rPr lang="ru-RU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пристап </a:t>
            </a:r>
            <a:endParaRPr lang="ru-RU" i="1" kern="0" dirty="0">
              <a:solidFill>
                <a:srgbClr val="006634"/>
              </a:solidFill>
              <a:latin typeface="OptimaCE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4236"/>
            <a:ext cx="8091281" cy="4770783"/>
          </a:xfrm>
        </p:spPr>
        <p:txBody>
          <a:bodyPr>
            <a:normAutofit fontScale="92500" lnSpcReduction="10000"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 Воведување на иновации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во традиционалните пристапи ...</a:t>
            </a:r>
            <a:endParaRPr lang="en-US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5"/>
            </a:pP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Преку тестирање на нови методи и концепти во рамки на ЕУ (почнувајќи од 1991 год.)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ru-RU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 Вмрежување на национално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и регионално ниво ...</a:t>
            </a:r>
            <a:endParaRPr lang="en-US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6"/>
            </a:pP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Значајно за спроведување на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LEADER 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пристапот – преку креирање на тела за национална поддршка т.н. Национални рурални мрежи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(NRNs)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коишто придонесуваат за градење на </a:t>
            </a:r>
            <a:r>
              <a:rPr lang="mk-MK" sz="2400" b="1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капацитети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mk-MK" sz="2400" b="1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вмрежување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изнаоѓање </a:t>
            </a:r>
            <a:r>
              <a:rPr lang="mk-MK" sz="2400" b="1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партнерства за</a:t>
            </a:r>
            <a:r>
              <a:rPr lang="en-US" sz="2400" b="1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mk-MK" sz="2400" b="1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прекугранична / регионална соработка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сл.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mk-MK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6"/>
            </a:pPr>
            <a:r>
              <a:rPr lang="mk-MK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Европската мрежа за рураен развој </a:t>
            </a: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(ENRD) </a:t>
            </a:r>
            <a:r>
              <a:rPr lang="mk-MK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 улога на помагач на </a:t>
            </a: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NRNs </a:t>
            </a:r>
            <a:r>
              <a:rPr lang="mk-MK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ЛАГ-овите</a:t>
            </a: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09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3">
      <a:dk1>
        <a:srgbClr val="005F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860</TotalTime>
  <Words>656</Words>
  <Application>Microsoft Office PowerPoint</Application>
  <PresentationFormat>On-screen Show (4:3)</PresentationFormat>
  <Paragraphs>69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Open Sans</vt:lpstr>
      <vt:lpstr>OptimaCE</vt:lpstr>
      <vt:lpstr>Times New Roman</vt:lpstr>
      <vt:lpstr>Verdana</vt:lpstr>
      <vt:lpstr>Office Theme</vt:lpstr>
      <vt:lpstr>Обука за поттикнување локални иницијативи за примена на одржливи решенија за унапредување на руралните и природни подрачја   26-27 октомври, 2017 год.   Место на одржување: Хотел „Lake View“, Отешево  </vt:lpstr>
      <vt:lpstr>Иницијативи на локалните заедници за напредок на недоволно развиените рурални и природни подрачја</vt:lpstr>
      <vt:lpstr>Локални иницијативи во РМ – статус  (успешност во реализација на иницијативите)</vt:lpstr>
      <vt:lpstr>Локални иницијативи во РМ – статус  (успешност во реализација на иницијативите)</vt:lpstr>
      <vt:lpstr>Локални иницијативи во РМ –критериуми за успешност</vt:lpstr>
      <vt:lpstr>LEADER пристап </vt:lpstr>
      <vt:lpstr>LEADER пристап </vt:lpstr>
      <vt:lpstr>LEADER пристап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REC</dc:creator>
  <cp:lastModifiedBy>Rec</cp:lastModifiedBy>
  <cp:revision>103</cp:revision>
  <cp:lastPrinted>2017-10-13T14:25:48Z</cp:lastPrinted>
  <dcterms:created xsi:type="dcterms:W3CDTF">2017-02-28T14:04:39Z</dcterms:created>
  <dcterms:modified xsi:type="dcterms:W3CDTF">2017-10-26T19:51:05Z</dcterms:modified>
</cp:coreProperties>
</file>