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8"/>
  </p:notesMasterIdLst>
  <p:handoutMasterIdLst>
    <p:handoutMasterId r:id="rId19"/>
  </p:handoutMasterIdLst>
  <p:sldIdLst>
    <p:sldId id="272" r:id="rId2"/>
    <p:sldId id="414" r:id="rId3"/>
    <p:sldId id="416" r:id="rId4"/>
    <p:sldId id="417" r:id="rId5"/>
    <p:sldId id="418" r:id="rId6"/>
    <p:sldId id="419" r:id="rId7"/>
    <p:sldId id="420" r:id="rId8"/>
    <p:sldId id="421" r:id="rId9"/>
    <p:sldId id="422" r:id="rId10"/>
    <p:sldId id="423" r:id="rId11"/>
    <p:sldId id="424" r:id="rId12"/>
    <p:sldId id="425" r:id="rId13"/>
    <p:sldId id="426" r:id="rId14"/>
    <p:sldId id="427" r:id="rId15"/>
    <p:sldId id="428" r:id="rId16"/>
    <p:sldId id="277" r:id="rId17"/>
  </p:sldIdLst>
  <p:sldSz cx="9144000" cy="6858000" type="screen4x3"/>
  <p:notesSz cx="7099300" cy="10234613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709A74-9C24-460D-B7C3-B89175B0E6FC}">
          <p14:sldIdLst>
            <p14:sldId id="272"/>
          </p14:sldIdLst>
        </p14:section>
        <p14:section name="Untitled Section" id="{6E415178-EA28-4CE4-80B8-5BDA4E90CAF4}">
          <p14:sldIdLst>
            <p14:sldId id="414"/>
            <p14:sldId id="416"/>
            <p14:sldId id="417"/>
            <p14:sldId id="418"/>
            <p14:sldId id="419"/>
            <p14:sldId id="420"/>
            <p14:sldId id="421"/>
            <p14:sldId id="422"/>
            <p14:sldId id="423"/>
            <p14:sldId id="424"/>
            <p14:sldId id="425"/>
            <p14:sldId id="426"/>
            <p14:sldId id="427"/>
            <p14:sldId id="428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1E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6250" autoAdjust="0"/>
    <p:restoredTop sz="88889" autoAdjust="0"/>
  </p:normalViewPr>
  <p:slideViewPr>
    <p:cSldViewPr>
      <p:cViewPr>
        <p:scale>
          <a:sx n="100" d="100"/>
          <a:sy n="100" d="100"/>
        </p:scale>
        <p:origin x="78" y="-1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7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984" y="102"/>
      </p:cViewPr>
      <p:guideLst>
        <p:guide orient="horz" pos="3224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192.168.16.5\TPstore\Projects\Proekti_2015\1.%20Jan15\EnMS%20holokaust\9.%20Delivarables\R2.Pregled%20na%20potrosuvackata%20na%20energija\SUE%2001-05%20Godisna%20potrosuvacka%20na%20energija-Baseline%20-%20final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6.5\TPstore\Projects\Proekti_2015\1.%20Jan15\EnMS%20holokaust\9.%20Delivarables\R2.Pregled%20na%20potrosuvackata%20na%20energija\SUE%2001-05%20Godisna%20potrosuvacka%20na%20energija-Baseline%20-%20final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6.5\TPstore\Projects\Proekti_2015\1.%20Jan15\EnMS%20holokaust\9.%20Delivarables\R2.Pregled%20na%20potrosuvackata%20na%20energija\SUE%2001-05%20Godisna%20potrosuvacka%20na%20energija-Baseline%20-%20final.xls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192.168.16.5\TPstore\Projects\Proekti_2015\1.%20Jan15\EnMS%20holokaust\9.%20Delivarables\R2.Pregled%20na%20potrosuvackata%20na%20energija\SUE%2001-05%20Godisna%20potrosuvacka%20na%20energija-Baseline%20-%20final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6.5\TPstore\Projects\Proekti_2015\1.%20Jan15\EnMS%20holokaust\9.%20Delivarables\R2.Pregled%20na%20potrosuvackata%20na%20energija\SUE%2001-05%20Godisna%20potrosuvacka%20na%20energija-Baseline%20-%20final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mk-MK"/>
              <a:t>АВТ</a:t>
            </a:r>
            <a:endParaRPr lang="en-GB"/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[1]Potrosuvacka!$B$9</c:f>
              <c:strCache>
                <c:ptCount val="1"/>
                <c:pt idx="0">
                  <c:v>2015</c:v>
                </c:pt>
              </c:strCache>
            </c:strRef>
          </c:tx>
          <c:marker>
            <c:symbol val="none"/>
          </c:marker>
          <c:cat>
            <c:strRef>
              <c:f>([1]Potrosuvacka!$A$12,[1]Potrosuvacka!$A$19,[1]Potrosuvacka!$A$26,[1]Potrosuvacka!$A$33,[1]Potrosuvacka!$A$40,[1]Potrosuvacka!$A$47,[1]Potrosuvacka!$A$54,[1]Potrosuvacka!$A$61,[1]Potrosuvacka!$A$68,[1]Potrosuvacka!$A$75,[1]Potrosuvacka!$A$82,[1]Potrosuvacka!$A$89)</c:f>
              <c:strCache>
                <c:ptCount val="12"/>
                <c:pt idx="0">
                  <c:v>Јануари </c:v>
                </c:pt>
                <c:pt idx="1">
                  <c:v>Февруари</c:v>
                </c:pt>
                <c:pt idx="2">
                  <c:v>Март</c:v>
                </c:pt>
                <c:pt idx="3">
                  <c:v>Април</c:v>
                </c:pt>
                <c:pt idx="4">
                  <c:v>Мај</c:v>
                </c:pt>
                <c:pt idx="5">
                  <c:v>Јуни</c:v>
                </c:pt>
                <c:pt idx="6">
                  <c:v>Јули</c:v>
                </c:pt>
                <c:pt idx="7">
                  <c:v>Август</c:v>
                </c:pt>
                <c:pt idx="8">
                  <c:v>Септември</c:v>
                </c:pt>
                <c:pt idx="9">
                  <c:v>Октомври</c:v>
                </c:pt>
                <c:pt idx="10">
                  <c:v>Ноември</c:v>
                </c:pt>
                <c:pt idx="11">
                  <c:v>Декември</c:v>
                </c:pt>
              </c:strCache>
            </c:strRef>
          </c:cat>
          <c:val>
            <c:numRef>
              <c:f>([1]Potrosuvacka!$C$13,[1]Potrosuvacka!$C$20,[1]Potrosuvacka!$C$27,[1]Potrosuvacka!$C$34,[1]Potrosuvacka!$C$41,[1]Potrosuvacka!$C$48,[1]Potrosuvacka!$C$55,[1]Potrosuvacka!$C$62,[1]Potrosuvacka!$C$69,[1]Potrosuvacka!$C$76,[1]Potrosuvacka!$C$83,[1]Potrosuvacka!$C$90)</c:f>
              <c:numCache>
                <c:formatCode>General</c:formatCode>
                <c:ptCount val="12"/>
                <c:pt idx="0">
                  <c:v>31521.600000000002</c:v>
                </c:pt>
                <c:pt idx="1">
                  <c:v>25006.799999999999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16A-4367-B43E-BB4EDE49F147}"/>
            </c:ext>
          </c:extLst>
        </c:ser>
        <c:ser>
          <c:idx val="1"/>
          <c:order val="1"/>
          <c:tx>
            <c:strRef>
              <c:f>[1]Potrosuvacka!$E$9</c:f>
              <c:strCache>
                <c:ptCount val="1"/>
                <c:pt idx="0">
                  <c:v>2014</c:v>
                </c:pt>
              </c:strCache>
            </c:strRef>
          </c:tx>
          <c:marker>
            <c:symbol val="none"/>
          </c:marker>
          <c:cat>
            <c:strRef>
              <c:f>([1]Potrosuvacka!$A$12,[1]Potrosuvacka!$A$19,[1]Potrosuvacka!$A$26,[1]Potrosuvacka!$A$33,[1]Potrosuvacka!$A$40,[1]Potrosuvacka!$A$47,[1]Potrosuvacka!$A$54,[1]Potrosuvacka!$A$61,[1]Potrosuvacka!$A$68,[1]Potrosuvacka!$A$75,[1]Potrosuvacka!$A$82,[1]Potrosuvacka!$A$89)</c:f>
              <c:strCache>
                <c:ptCount val="12"/>
                <c:pt idx="0">
                  <c:v>Јануари </c:v>
                </c:pt>
                <c:pt idx="1">
                  <c:v>Февруари</c:v>
                </c:pt>
                <c:pt idx="2">
                  <c:v>Март</c:v>
                </c:pt>
                <c:pt idx="3">
                  <c:v>Април</c:v>
                </c:pt>
                <c:pt idx="4">
                  <c:v>Мај</c:v>
                </c:pt>
                <c:pt idx="5">
                  <c:v>Јуни</c:v>
                </c:pt>
                <c:pt idx="6">
                  <c:v>Јули</c:v>
                </c:pt>
                <c:pt idx="7">
                  <c:v>Август</c:v>
                </c:pt>
                <c:pt idx="8">
                  <c:v>Септември</c:v>
                </c:pt>
                <c:pt idx="9">
                  <c:v>Октомври</c:v>
                </c:pt>
                <c:pt idx="10">
                  <c:v>Ноември</c:v>
                </c:pt>
                <c:pt idx="11">
                  <c:v>Декември</c:v>
                </c:pt>
              </c:strCache>
            </c:strRef>
          </c:cat>
          <c:val>
            <c:numRef>
              <c:f>([1]Potrosuvacka!$F$13,[1]Potrosuvacka!$F$20,[1]Potrosuvacka!$F$27,[1]Potrosuvacka!$F$34,[1]Potrosuvacka!$F$41,[1]Potrosuvacka!$F$48,[1]Potrosuvacka!$F$55,[1]Potrosuvacka!$F$62,[1]Potrosuvacka!$F$69,[1]Potrosuvacka!$F$76,[1]Potrosuvacka!$F$83,[1]Potrosuvacka!$F$90)</c:f>
              <c:numCache>
                <c:formatCode>General</c:formatCode>
                <c:ptCount val="12"/>
                <c:pt idx="0">
                  <c:v>24100.799999999999</c:v>
                </c:pt>
                <c:pt idx="1">
                  <c:v>22237.200000000001</c:v>
                </c:pt>
                <c:pt idx="2">
                  <c:v>19184.400000000001</c:v>
                </c:pt>
                <c:pt idx="3">
                  <c:v>14301.6</c:v>
                </c:pt>
                <c:pt idx="4">
                  <c:v>10029.6</c:v>
                </c:pt>
                <c:pt idx="5">
                  <c:v>8050.8</c:v>
                </c:pt>
                <c:pt idx="6">
                  <c:v>8814</c:v>
                </c:pt>
                <c:pt idx="7">
                  <c:v>8654.4000000000015</c:v>
                </c:pt>
                <c:pt idx="8">
                  <c:v>8461.2000000000007</c:v>
                </c:pt>
                <c:pt idx="9">
                  <c:v>9986.4</c:v>
                </c:pt>
                <c:pt idx="10">
                  <c:v>24434.400000000001</c:v>
                </c:pt>
                <c:pt idx="11">
                  <c:v>23892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16A-4367-B43E-BB4EDE49F147}"/>
            </c:ext>
          </c:extLst>
        </c:ser>
        <c:ser>
          <c:idx val="2"/>
          <c:order val="2"/>
          <c:tx>
            <c:strRef>
              <c:f>[1]Potrosuvacka!$H$9</c:f>
              <c:strCache>
                <c:ptCount val="1"/>
                <c:pt idx="0">
                  <c:v>2013</c:v>
                </c:pt>
              </c:strCache>
            </c:strRef>
          </c:tx>
          <c:marker>
            <c:symbol val="none"/>
          </c:marker>
          <c:cat>
            <c:strRef>
              <c:f>([1]Potrosuvacka!$A$12,[1]Potrosuvacka!$A$19,[1]Potrosuvacka!$A$26,[1]Potrosuvacka!$A$33,[1]Potrosuvacka!$A$40,[1]Potrosuvacka!$A$47,[1]Potrosuvacka!$A$54,[1]Potrosuvacka!$A$61,[1]Potrosuvacka!$A$68,[1]Potrosuvacka!$A$75,[1]Potrosuvacka!$A$82,[1]Potrosuvacka!$A$89)</c:f>
              <c:strCache>
                <c:ptCount val="12"/>
                <c:pt idx="0">
                  <c:v>Јануари </c:v>
                </c:pt>
                <c:pt idx="1">
                  <c:v>Февруари</c:v>
                </c:pt>
                <c:pt idx="2">
                  <c:v>Март</c:v>
                </c:pt>
                <c:pt idx="3">
                  <c:v>Април</c:v>
                </c:pt>
                <c:pt idx="4">
                  <c:v>Мај</c:v>
                </c:pt>
                <c:pt idx="5">
                  <c:v>Јуни</c:v>
                </c:pt>
                <c:pt idx="6">
                  <c:v>Јули</c:v>
                </c:pt>
                <c:pt idx="7">
                  <c:v>Август</c:v>
                </c:pt>
                <c:pt idx="8">
                  <c:v>Септември</c:v>
                </c:pt>
                <c:pt idx="9">
                  <c:v>Октомври</c:v>
                </c:pt>
                <c:pt idx="10">
                  <c:v>Ноември</c:v>
                </c:pt>
                <c:pt idx="11">
                  <c:v>Декември</c:v>
                </c:pt>
              </c:strCache>
            </c:strRef>
          </c:cat>
          <c:val>
            <c:numRef>
              <c:f>([1]Potrosuvacka!$I$13,[1]Potrosuvacka!$I$20,[1]Potrosuvacka!$I$27,[1]Potrosuvacka!$I$34,[1]Potrosuvacka!$I$41,[1]Potrosuvacka!$I$48,[1]Potrosuvacka!$I$55,[1]Potrosuvacka!$I$62,[1]Potrosuvacka!$I$69,[1]Potrosuvacka!$I$76,[1]Potrosuvacka!$I$83,[1]Potrosuvacka!$I$90)</c:f>
              <c:numCache>
                <c:formatCode>General</c:formatCode>
                <c:ptCount val="12"/>
                <c:pt idx="0">
                  <c:v>26068.800000000003</c:v>
                </c:pt>
                <c:pt idx="1">
                  <c:v>0</c:v>
                </c:pt>
                <c:pt idx="2">
                  <c:v>0</c:v>
                </c:pt>
                <c:pt idx="3">
                  <c:v>13978.8</c:v>
                </c:pt>
                <c:pt idx="4">
                  <c:v>10634.400000000001</c:v>
                </c:pt>
                <c:pt idx="5">
                  <c:v>10530</c:v>
                </c:pt>
                <c:pt idx="6">
                  <c:v>16365.599999999999</c:v>
                </c:pt>
                <c:pt idx="7">
                  <c:v>16446</c:v>
                </c:pt>
                <c:pt idx="8">
                  <c:v>12328.8</c:v>
                </c:pt>
                <c:pt idx="9">
                  <c:v>10350</c:v>
                </c:pt>
                <c:pt idx="10">
                  <c:v>14836.8</c:v>
                </c:pt>
                <c:pt idx="11">
                  <c:v>28528.800000000003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16A-4367-B43E-BB4EDE49F1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6867680"/>
        <c:axId val="286868072"/>
      </c:lineChart>
      <c:catAx>
        <c:axId val="2868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286868072"/>
        <c:crosses val="autoZero"/>
        <c:auto val="1"/>
        <c:lblAlgn val="ctr"/>
        <c:lblOffset val="100"/>
        <c:noMultiLvlLbl val="0"/>
      </c:catAx>
      <c:valAx>
        <c:axId val="2868680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28686768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mk-MK"/>
              <a:t>АНТ</a:t>
            </a:r>
            <a:endParaRPr lang="en-GB"/>
          </a:p>
        </c:rich>
      </c:tx>
      <c:layout>
        <c:manualLayout>
          <c:xMode val="edge"/>
          <c:yMode val="edge"/>
          <c:x val="0.45434079949651307"/>
          <c:y val="3.0418092813344802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[1]Potrosuvacka!$B$9</c:f>
              <c:strCache>
                <c:ptCount val="1"/>
                <c:pt idx="0">
                  <c:v>2015</c:v>
                </c:pt>
              </c:strCache>
            </c:strRef>
          </c:tx>
          <c:marker>
            <c:symbol val="none"/>
          </c:marker>
          <c:cat>
            <c:strRef>
              <c:f>([1]Potrosuvacka!$A$12,[1]Potrosuvacka!$A$19,[1]Potrosuvacka!$A$26,[1]Potrosuvacka!$A$33,[1]Potrosuvacka!$A$40,[1]Potrosuvacka!$A$47,[1]Potrosuvacka!$A$54,[1]Potrosuvacka!$A$61,[1]Potrosuvacka!$A$68,[1]Potrosuvacka!$A$75,[1]Potrosuvacka!$A$82,[1]Potrosuvacka!$A$89)</c:f>
              <c:strCache>
                <c:ptCount val="12"/>
                <c:pt idx="0">
                  <c:v>Јануари </c:v>
                </c:pt>
                <c:pt idx="1">
                  <c:v>Февруари</c:v>
                </c:pt>
                <c:pt idx="2">
                  <c:v>Март</c:v>
                </c:pt>
                <c:pt idx="3">
                  <c:v>Април</c:v>
                </c:pt>
                <c:pt idx="4">
                  <c:v>Мај</c:v>
                </c:pt>
                <c:pt idx="5">
                  <c:v>Јуни</c:v>
                </c:pt>
                <c:pt idx="6">
                  <c:v>Јули</c:v>
                </c:pt>
                <c:pt idx="7">
                  <c:v>Август</c:v>
                </c:pt>
                <c:pt idx="8">
                  <c:v>Септември</c:v>
                </c:pt>
                <c:pt idx="9">
                  <c:v>Октомври</c:v>
                </c:pt>
                <c:pt idx="10">
                  <c:v>Ноември</c:v>
                </c:pt>
                <c:pt idx="11">
                  <c:v>Декември</c:v>
                </c:pt>
              </c:strCache>
            </c:strRef>
          </c:cat>
          <c:val>
            <c:numRef>
              <c:f>([1]Potrosuvacka!$C$14,[1]Potrosuvacka!$C$21,[1]Potrosuvacka!$C$28,[1]Potrosuvacka!$C$35,[1]Potrosuvacka!$C$42,[1]Potrosuvacka!$C$49,[1]Potrosuvacka!$C$56,[1]Potrosuvacka!$C$63,[1]Potrosuvacka!$C$70,[1]Potrosuvacka!$C$77,[1]Potrosuvacka!$C$84,[1]Potrosuvacka!$C$91)</c:f>
              <c:numCache>
                <c:formatCode>General</c:formatCode>
                <c:ptCount val="12"/>
                <c:pt idx="0">
                  <c:v>26793.599999999999</c:v>
                </c:pt>
                <c:pt idx="1">
                  <c:v>21198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1FB-4336-8A46-938FEFE4D714}"/>
            </c:ext>
          </c:extLst>
        </c:ser>
        <c:ser>
          <c:idx val="1"/>
          <c:order val="1"/>
          <c:tx>
            <c:strRef>
              <c:f>[1]Potrosuvacka!$E$9</c:f>
              <c:strCache>
                <c:ptCount val="1"/>
                <c:pt idx="0">
                  <c:v>2014</c:v>
                </c:pt>
              </c:strCache>
            </c:strRef>
          </c:tx>
          <c:marker>
            <c:symbol val="none"/>
          </c:marker>
          <c:cat>
            <c:strRef>
              <c:f>([1]Potrosuvacka!$A$12,[1]Potrosuvacka!$A$19,[1]Potrosuvacka!$A$26,[1]Potrosuvacka!$A$33,[1]Potrosuvacka!$A$40,[1]Potrosuvacka!$A$47,[1]Potrosuvacka!$A$54,[1]Potrosuvacka!$A$61,[1]Potrosuvacka!$A$68,[1]Potrosuvacka!$A$75,[1]Potrosuvacka!$A$82,[1]Potrosuvacka!$A$89)</c:f>
              <c:strCache>
                <c:ptCount val="12"/>
                <c:pt idx="0">
                  <c:v>Јануари </c:v>
                </c:pt>
                <c:pt idx="1">
                  <c:v>Февруари</c:v>
                </c:pt>
                <c:pt idx="2">
                  <c:v>Март</c:v>
                </c:pt>
                <c:pt idx="3">
                  <c:v>Април</c:v>
                </c:pt>
                <c:pt idx="4">
                  <c:v>Мај</c:v>
                </c:pt>
                <c:pt idx="5">
                  <c:v>Јуни</c:v>
                </c:pt>
                <c:pt idx="6">
                  <c:v>Јули</c:v>
                </c:pt>
                <c:pt idx="7">
                  <c:v>Август</c:v>
                </c:pt>
                <c:pt idx="8">
                  <c:v>Септември</c:v>
                </c:pt>
                <c:pt idx="9">
                  <c:v>Октомври</c:v>
                </c:pt>
                <c:pt idx="10">
                  <c:v>Ноември</c:v>
                </c:pt>
                <c:pt idx="11">
                  <c:v>Декември</c:v>
                </c:pt>
              </c:strCache>
            </c:strRef>
          </c:cat>
          <c:val>
            <c:numRef>
              <c:f>([1]Potrosuvacka!$F$14,[1]Potrosuvacka!$F$21,[1]Potrosuvacka!$F$28,[1]Potrosuvacka!$F$35,[1]Potrosuvacka!$F$42,[1]Potrosuvacka!$F$49,[1]Potrosuvacka!$F$56,[1]Potrosuvacka!$F$63,[1]Potrosuvacka!$F$70,[1]Potrosuvacka!$F$77,[1]Potrosuvacka!$F$84,[1]Potrosuvacka!$F$91)</c:f>
              <c:numCache>
                <c:formatCode>General</c:formatCode>
                <c:ptCount val="12"/>
                <c:pt idx="0">
                  <c:v>19584</c:v>
                </c:pt>
                <c:pt idx="1">
                  <c:v>18184.8</c:v>
                </c:pt>
                <c:pt idx="2">
                  <c:v>16179.600000000002</c:v>
                </c:pt>
                <c:pt idx="3">
                  <c:v>11360.4</c:v>
                </c:pt>
                <c:pt idx="4">
                  <c:v>8139.5999999999995</c:v>
                </c:pt>
                <c:pt idx="5">
                  <c:v>7054.8</c:v>
                </c:pt>
                <c:pt idx="6">
                  <c:v>6658.8</c:v>
                </c:pt>
                <c:pt idx="7">
                  <c:v>6932.4000000000005</c:v>
                </c:pt>
                <c:pt idx="8">
                  <c:v>6135.6</c:v>
                </c:pt>
                <c:pt idx="9">
                  <c:v>6537.5999999999995</c:v>
                </c:pt>
                <c:pt idx="10">
                  <c:v>19932</c:v>
                </c:pt>
                <c:pt idx="11">
                  <c:v>14076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1FB-4336-8A46-938FEFE4D714}"/>
            </c:ext>
          </c:extLst>
        </c:ser>
        <c:ser>
          <c:idx val="2"/>
          <c:order val="2"/>
          <c:tx>
            <c:strRef>
              <c:f>[1]Potrosuvacka!$H$9</c:f>
              <c:strCache>
                <c:ptCount val="1"/>
                <c:pt idx="0">
                  <c:v>2013</c:v>
                </c:pt>
              </c:strCache>
            </c:strRef>
          </c:tx>
          <c:marker>
            <c:symbol val="none"/>
          </c:marker>
          <c:cat>
            <c:strRef>
              <c:f>([1]Potrosuvacka!$A$12,[1]Potrosuvacka!$A$19,[1]Potrosuvacka!$A$26,[1]Potrosuvacka!$A$33,[1]Potrosuvacka!$A$40,[1]Potrosuvacka!$A$47,[1]Potrosuvacka!$A$54,[1]Potrosuvacka!$A$61,[1]Potrosuvacka!$A$68,[1]Potrosuvacka!$A$75,[1]Potrosuvacka!$A$82,[1]Potrosuvacka!$A$89)</c:f>
              <c:strCache>
                <c:ptCount val="12"/>
                <c:pt idx="0">
                  <c:v>Јануари </c:v>
                </c:pt>
                <c:pt idx="1">
                  <c:v>Февруари</c:v>
                </c:pt>
                <c:pt idx="2">
                  <c:v>Март</c:v>
                </c:pt>
                <c:pt idx="3">
                  <c:v>Април</c:v>
                </c:pt>
                <c:pt idx="4">
                  <c:v>Мај</c:v>
                </c:pt>
                <c:pt idx="5">
                  <c:v>Јуни</c:v>
                </c:pt>
                <c:pt idx="6">
                  <c:v>Јули</c:v>
                </c:pt>
                <c:pt idx="7">
                  <c:v>Август</c:v>
                </c:pt>
                <c:pt idx="8">
                  <c:v>Септември</c:v>
                </c:pt>
                <c:pt idx="9">
                  <c:v>Октомври</c:v>
                </c:pt>
                <c:pt idx="10">
                  <c:v>Ноември</c:v>
                </c:pt>
                <c:pt idx="11">
                  <c:v>Декември</c:v>
                </c:pt>
              </c:strCache>
            </c:strRef>
          </c:cat>
          <c:val>
            <c:numRef>
              <c:f>([1]Potrosuvacka!$I$14,[1]Potrosuvacka!$I$21,[1]Potrosuvacka!$I$28,[1]Potrosuvacka!$I$35,[1]Potrosuvacka!$I$42,[1]Potrosuvacka!$I$49,[1]Potrosuvacka!$I$56,[1]Potrosuvacka!$I$63,[1]Potrosuvacka!$I$70,[1]Potrosuvacka!$I$77,[1]Potrosuvacka!$I$84,[1]Potrosuvacka!$I$91)</c:f>
              <c:numCache>
                <c:formatCode>General</c:formatCode>
                <c:ptCount val="12"/>
                <c:pt idx="0">
                  <c:v>21145.200000000001</c:v>
                </c:pt>
                <c:pt idx="1">
                  <c:v>0</c:v>
                </c:pt>
                <c:pt idx="2">
                  <c:v>0</c:v>
                </c:pt>
                <c:pt idx="3">
                  <c:v>11505.599999999999</c:v>
                </c:pt>
                <c:pt idx="4">
                  <c:v>8851.2000000000007</c:v>
                </c:pt>
                <c:pt idx="5">
                  <c:v>8599.1999999999989</c:v>
                </c:pt>
                <c:pt idx="6">
                  <c:v>12414</c:v>
                </c:pt>
                <c:pt idx="7">
                  <c:v>12816</c:v>
                </c:pt>
                <c:pt idx="8">
                  <c:v>10866</c:v>
                </c:pt>
                <c:pt idx="9">
                  <c:v>8141.9999999999991</c:v>
                </c:pt>
                <c:pt idx="10">
                  <c:v>10806</c:v>
                </c:pt>
                <c:pt idx="11">
                  <c:v>24520.799999999999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1FB-4336-8A46-938FEFE4D7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6458640"/>
        <c:axId val="286456680"/>
      </c:lineChart>
      <c:catAx>
        <c:axId val="286458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286456680"/>
        <c:crosses val="autoZero"/>
        <c:auto val="1"/>
        <c:lblAlgn val="ctr"/>
        <c:lblOffset val="100"/>
        <c:noMultiLvlLbl val="0"/>
      </c:catAx>
      <c:valAx>
        <c:axId val="28645668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28645864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mk-MK"/>
              <a:t>АМ</a:t>
            </a:r>
            <a:endParaRPr lang="en-GB"/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[1]Potrosuvacka!$B$9</c:f>
              <c:strCache>
                <c:ptCount val="1"/>
                <c:pt idx="0">
                  <c:v>2015</c:v>
                </c:pt>
              </c:strCache>
            </c:strRef>
          </c:tx>
          <c:marker>
            <c:symbol val="none"/>
          </c:marker>
          <c:cat>
            <c:strRef>
              <c:f>([1]Potrosuvacka!$A$12,[1]Potrosuvacka!$A$19,[1]Potrosuvacka!$A$26,[1]Potrosuvacka!$A$33,[1]Potrosuvacka!$A$40,[1]Potrosuvacka!$A$47,[1]Potrosuvacka!$A$54,[1]Potrosuvacka!$A$61,[1]Potrosuvacka!$A$68,[1]Potrosuvacka!$A$75,[1]Potrosuvacka!$A$82,[1]Potrosuvacka!$A$89)</c:f>
              <c:strCache>
                <c:ptCount val="12"/>
                <c:pt idx="0">
                  <c:v>Јануари </c:v>
                </c:pt>
                <c:pt idx="1">
                  <c:v>Февруари</c:v>
                </c:pt>
                <c:pt idx="2">
                  <c:v>Март</c:v>
                </c:pt>
                <c:pt idx="3">
                  <c:v>Април</c:v>
                </c:pt>
                <c:pt idx="4">
                  <c:v>Мај</c:v>
                </c:pt>
                <c:pt idx="5">
                  <c:v>Јуни</c:v>
                </c:pt>
                <c:pt idx="6">
                  <c:v>Јули</c:v>
                </c:pt>
                <c:pt idx="7">
                  <c:v>Август</c:v>
                </c:pt>
                <c:pt idx="8">
                  <c:v>Септември</c:v>
                </c:pt>
                <c:pt idx="9">
                  <c:v>Октомври</c:v>
                </c:pt>
                <c:pt idx="10">
                  <c:v>Ноември</c:v>
                </c:pt>
                <c:pt idx="11">
                  <c:v>Декември</c:v>
                </c:pt>
              </c:strCache>
            </c:strRef>
          </c:cat>
          <c:val>
            <c:numRef>
              <c:f>([1]Potrosuvacka!$C$17,[1]Potrosuvacka!$C$24,[1]Potrosuvacka!$C$31,[1]Potrosuvacka!$C$38,[1]Potrosuvacka!$C$45,[1]Potrosuvacka!$C$52,[1]Potrosuvacka!$C$59,[1]Potrosuvacka!$C$66,[1]Potrosuvacka!$C$73,[1]Potrosuvacka!$C$80,[1]Potrosuvacka!$C$87,[1]Potrosuvacka!$C$94)</c:f>
              <c:numCache>
                <c:formatCode>General</c:formatCode>
                <c:ptCount val="12"/>
                <c:pt idx="0">
                  <c:v>150</c:v>
                </c:pt>
                <c:pt idx="1">
                  <c:v>145.91999999999999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C25-450A-9E03-2BB4C7C1EE5B}"/>
            </c:ext>
          </c:extLst>
        </c:ser>
        <c:ser>
          <c:idx val="1"/>
          <c:order val="1"/>
          <c:tx>
            <c:strRef>
              <c:f>[1]Potrosuvacka!$E$9</c:f>
              <c:strCache>
                <c:ptCount val="1"/>
                <c:pt idx="0">
                  <c:v>2014</c:v>
                </c:pt>
              </c:strCache>
            </c:strRef>
          </c:tx>
          <c:marker>
            <c:symbol val="none"/>
          </c:marker>
          <c:cat>
            <c:strRef>
              <c:f>([1]Potrosuvacka!$A$12,[1]Potrosuvacka!$A$19,[1]Potrosuvacka!$A$26,[1]Potrosuvacka!$A$33,[1]Potrosuvacka!$A$40,[1]Potrosuvacka!$A$47,[1]Potrosuvacka!$A$54,[1]Potrosuvacka!$A$61,[1]Potrosuvacka!$A$68,[1]Potrosuvacka!$A$75,[1]Potrosuvacka!$A$82,[1]Potrosuvacka!$A$89)</c:f>
              <c:strCache>
                <c:ptCount val="12"/>
                <c:pt idx="0">
                  <c:v>Јануари </c:v>
                </c:pt>
                <c:pt idx="1">
                  <c:v>Февруари</c:v>
                </c:pt>
                <c:pt idx="2">
                  <c:v>Март</c:v>
                </c:pt>
                <c:pt idx="3">
                  <c:v>Април</c:v>
                </c:pt>
                <c:pt idx="4">
                  <c:v>Мај</c:v>
                </c:pt>
                <c:pt idx="5">
                  <c:v>Јуни</c:v>
                </c:pt>
                <c:pt idx="6">
                  <c:v>Јули</c:v>
                </c:pt>
                <c:pt idx="7">
                  <c:v>Август</c:v>
                </c:pt>
                <c:pt idx="8">
                  <c:v>Септември</c:v>
                </c:pt>
                <c:pt idx="9">
                  <c:v>Октомври</c:v>
                </c:pt>
                <c:pt idx="10">
                  <c:v>Ноември</c:v>
                </c:pt>
                <c:pt idx="11">
                  <c:v>Декември</c:v>
                </c:pt>
              </c:strCache>
            </c:strRef>
          </c:cat>
          <c:val>
            <c:numRef>
              <c:f>([1]Potrosuvacka!$F$17,[1]Potrosuvacka!$F$24,[1]Potrosuvacka!$F$31,[1]Potrosuvacka!$F$38,[1]Potrosuvacka!$F$45,[1]Potrosuvacka!$F$52,[1]Potrosuvacka!$F$59,[1]Potrosuvacka!$F$66,[1]Potrosuvacka!$F$73,[1]Potrosuvacka!$F$80,[1]Potrosuvacka!$F$87,[1]Potrosuvacka!$F$94)</c:f>
              <c:numCache>
                <c:formatCode>General</c:formatCode>
                <c:ptCount val="12"/>
                <c:pt idx="0">
                  <c:v>134.4</c:v>
                </c:pt>
                <c:pt idx="1">
                  <c:v>127.2</c:v>
                </c:pt>
                <c:pt idx="2">
                  <c:v>88.08</c:v>
                </c:pt>
                <c:pt idx="3">
                  <c:v>72.36</c:v>
                </c:pt>
                <c:pt idx="4">
                  <c:v>55.440000000000005</c:v>
                </c:pt>
                <c:pt idx="5">
                  <c:v>37.32</c:v>
                </c:pt>
                <c:pt idx="6">
                  <c:v>51</c:v>
                </c:pt>
                <c:pt idx="7">
                  <c:v>47.52</c:v>
                </c:pt>
                <c:pt idx="8">
                  <c:v>79.2</c:v>
                </c:pt>
                <c:pt idx="9">
                  <c:v>89.88</c:v>
                </c:pt>
                <c:pt idx="10">
                  <c:v>99.24</c:v>
                </c:pt>
                <c:pt idx="11">
                  <c:v>139.79999999999998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C25-450A-9E03-2BB4C7C1EE5B}"/>
            </c:ext>
          </c:extLst>
        </c:ser>
        <c:ser>
          <c:idx val="2"/>
          <c:order val="2"/>
          <c:tx>
            <c:strRef>
              <c:f>[1]Potrosuvacka!$H$9</c:f>
              <c:strCache>
                <c:ptCount val="1"/>
                <c:pt idx="0">
                  <c:v>2013</c:v>
                </c:pt>
              </c:strCache>
            </c:strRef>
          </c:tx>
          <c:marker>
            <c:symbol val="none"/>
          </c:marker>
          <c:cat>
            <c:strRef>
              <c:f>([1]Potrosuvacka!$A$12,[1]Potrosuvacka!$A$19,[1]Potrosuvacka!$A$26,[1]Potrosuvacka!$A$33,[1]Potrosuvacka!$A$40,[1]Potrosuvacka!$A$47,[1]Potrosuvacka!$A$54,[1]Potrosuvacka!$A$61,[1]Potrosuvacka!$A$68,[1]Potrosuvacka!$A$75,[1]Potrosuvacka!$A$82,[1]Potrosuvacka!$A$89)</c:f>
              <c:strCache>
                <c:ptCount val="12"/>
                <c:pt idx="0">
                  <c:v>Јануари </c:v>
                </c:pt>
                <c:pt idx="1">
                  <c:v>Февруари</c:v>
                </c:pt>
                <c:pt idx="2">
                  <c:v>Март</c:v>
                </c:pt>
                <c:pt idx="3">
                  <c:v>Април</c:v>
                </c:pt>
                <c:pt idx="4">
                  <c:v>Мај</c:v>
                </c:pt>
                <c:pt idx="5">
                  <c:v>Јуни</c:v>
                </c:pt>
                <c:pt idx="6">
                  <c:v>Јули</c:v>
                </c:pt>
                <c:pt idx="7">
                  <c:v>Август</c:v>
                </c:pt>
                <c:pt idx="8">
                  <c:v>Септември</c:v>
                </c:pt>
                <c:pt idx="9">
                  <c:v>Октомври</c:v>
                </c:pt>
                <c:pt idx="10">
                  <c:v>Ноември</c:v>
                </c:pt>
                <c:pt idx="11">
                  <c:v>Декември</c:v>
                </c:pt>
              </c:strCache>
            </c:strRef>
          </c:cat>
          <c:val>
            <c:numRef>
              <c:f>([1]Potrosuvacka!$I$17,[1]Potrosuvacka!$I$24,[1]Potrosuvacka!$I$31,[1]Potrosuvacka!$I$38,[1]Potrosuvacka!$I$45,[1]Potrosuvacka!$I$52,[1]Potrosuvacka!$I$59,[1]Potrosuvacka!$I$66,[1]Potrosuvacka!$I$73,[1]Potrosuvacka!$I$80,[1]Potrosuvacka!$I$87,[1]Potrosuvacka!$I$94)</c:f>
              <c:numCache>
                <c:formatCode>General</c:formatCode>
                <c:ptCount val="12"/>
                <c:pt idx="0">
                  <c:v>122.27999999999999</c:v>
                </c:pt>
                <c:pt idx="1">
                  <c:v>0</c:v>
                </c:pt>
                <c:pt idx="2">
                  <c:v>0</c:v>
                </c:pt>
                <c:pt idx="3">
                  <c:v>73.319999999999993</c:v>
                </c:pt>
                <c:pt idx="4">
                  <c:v>94.2</c:v>
                </c:pt>
                <c:pt idx="5">
                  <c:v>100.44</c:v>
                </c:pt>
                <c:pt idx="6">
                  <c:v>79.2</c:v>
                </c:pt>
                <c:pt idx="7">
                  <c:v>74.64</c:v>
                </c:pt>
                <c:pt idx="8">
                  <c:v>75</c:v>
                </c:pt>
                <c:pt idx="9">
                  <c:v>53.160000000000004</c:v>
                </c:pt>
                <c:pt idx="10">
                  <c:v>114.83999999999999</c:v>
                </c:pt>
                <c:pt idx="11">
                  <c:v>134.52000000000001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C25-450A-9E03-2BB4C7C1EE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6455504"/>
        <c:axId val="286457072"/>
      </c:lineChart>
      <c:catAx>
        <c:axId val="286455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286457072"/>
        <c:crosses val="autoZero"/>
        <c:auto val="1"/>
        <c:lblAlgn val="ctr"/>
        <c:lblOffset val="100"/>
        <c:noMultiLvlLbl val="0"/>
      </c:catAx>
      <c:valAx>
        <c:axId val="2864570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286455504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Comparatively</a:t>
            </a:r>
            <a:r>
              <a:rPr lang="mk-MK" dirty="0"/>
              <a:t> – </a:t>
            </a:r>
            <a:r>
              <a:rPr lang="en-US" dirty="0"/>
              <a:t>Planned and actual </a:t>
            </a:r>
          </a:p>
          <a:p>
            <a:pPr>
              <a:defRPr/>
            </a:pPr>
            <a:r>
              <a:rPr lang="en-US" dirty="0"/>
              <a:t>total consumption in </a:t>
            </a:r>
            <a:r>
              <a:rPr lang="en-US" baseline="0" dirty="0"/>
              <a:t>kWh</a:t>
            </a:r>
            <a:endParaRPr lang="en-GB" dirty="0"/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Potrosuvacka!$B$6</c:f>
              <c:strCache>
                <c:ptCount val="1"/>
                <c:pt idx="0">
                  <c:v>Реализирана потрошувачка во 2015</c:v>
                </c:pt>
              </c:strCache>
            </c:strRef>
          </c:tx>
          <c:marker>
            <c:symbol val="none"/>
          </c:marker>
          <c:cat>
            <c:strRef>
              <c:f>([1]Potrosuvacka!$A$12,[1]Potrosuvacka!$A$19,[1]Potrosuvacka!$A$26,[1]Potrosuvacka!$A$33,[1]Potrosuvacka!$A$40,[1]Potrosuvacka!$A$47,[1]Potrosuvacka!$A$54,[1]Potrosuvacka!$A$61,[1]Potrosuvacka!$A$68,[1]Potrosuvacka!$A$75,[1]Potrosuvacka!$A$82,[1]Potrosuvacka!$A$89)</c:f>
              <c:strCache>
                <c:ptCount val="12"/>
                <c:pt idx="0">
                  <c:v>Јануари </c:v>
                </c:pt>
                <c:pt idx="1">
                  <c:v>Февруари</c:v>
                </c:pt>
                <c:pt idx="2">
                  <c:v>Март</c:v>
                </c:pt>
                <c:pt idx="3">
                  <c:v>Април</c:v>
                </c:pt>
                <c:pt idx="4">
                  <c:v>Мај</c:v>
                </c:pt>
                <c:pt idx="5">
                  <c:v>Јуни</c:v>
                </c:pt>
                <c:pt idx="6">
                  <c:v>Јули</c:v>
                </c:pt>
                <c:pt idx="7">
                  <c:v>Август</c:v>
                </c:pt>
                <c:pt idx="8">
                  <c:v>Септември</c:v>
                </c:pt>
                <c:pt idx="9">
                  <c:v>Октомври</c:v>
                </c:pt>
                <c:pt idx="10">
                  <c:v>Ноември</c:v>
                </c:pt>
                <c:pt idx="11">
                  <c:v>Декември</c:v>
                </c:pt>
              </c:strCache>
            </c:strRef>
          </c:cat>
          <c:val>
            <c:numRef>
              <c:f>Rabotno!$M$12:$X$12</c:f>
              <c:numCache>
                <c:formatCode>#,##0.00</c:formatCode>
                <c:ptCount val="12"/>
                <c:pt idx="0">
                  <c:v>63438.38</c:v>
                </c:pt>
                <c:pt idx="1">
                  <c:v>49709.140000000007</c:v>
                </c:pt>
                <c:pt idx="2">
                  <c:v>22349.52</c:v>
                </c:pt>
                <c:pt idx="3">
                  <c:v>35146.319999999992</c:v>
                </c:pt>
                <c:pt idx="4">
                  <c:v>60156.6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64D-4EFD-8F6D-9BA487FD2790}"/>
            </c:ext>
          </c:extLst>
        </c:ser>
        <c:ser>
          <c:idx val="1"/>
          <c:order val="1"/>
          <c:tx>
            <c:strRef>
              <c:f>'Planirana potrouvacka'!$B$3:$D$3</c:f>
              <c:strCache>
                <c:ptCount val="1"/>
                <c:pt idx="0">
                  <c:v>Планирана потрошувачка во 2015</c:v>
                </c:pt>
              </c:strCache>
            </c:strRef>
          </c:tx>
          <c:marker>
            <c:symbol val="none"/>
          </c:marker>
          <c:val>
            <c:numRef>
              <c:f>Rabotno!$M$7:$X$7</c:f>
              <c:numCache>
                <c:formatCode>#,##0.00</c:formatCode>
                <c:ptCount val="12"/>
                <c:pt idx="0">
                  <c:v>43502.038999999997</c:v>
                </c:pt>
                <c:pt idx="1">
                  <c:v>38521.739999999991</c:v>
                </c:pt>
                <c:pt idx="2">
                  <c:v>35432.349500000004</c:v>
                </c:pt>
                <c:pt idx="3">
                  <c:v>24893.2585</c:v>
                </c:pt>
                <c:pt idx="4">
                  <c:v>17313.407999999999</c:v>
                </c:pt>
                <c:pt idx="5">
                  <c:v>14385.773999999999</c:v>
                </c:pt>
                <c:pt idx="6">
                  <c:v>14747.61</c:v>
                </c:pt>
                <c:pt idx="7">
                  <c:v>14852.604000000003</c:v>
                </c:pt>
                <c:pt idx="8">
                  <c:v>13942.2</c:v>
                </c:pt>
                <c:pt idx="9">
                  <c:v>15783.186</c:v>
                </c:pt>
                <c:pt idx="10">
                  <c:v>42242.358</c:v>
                </c:pt>
                <c:pt idx="11">
                  <c:v>36689.684000000001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64D-4EFD-8F6D-9BA487FD27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6458248"/>
        <c:axId val="286451976"/>
      </c:lineChart>
      <c:catAx>
        <c:axId val="286458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286451976"/>
        <c:crosses val="autoZero"/>
        <c:auto val="1"/>
        <c:lblAlgn val="ctr"/>
        <c:lblOffset val="100"/>
        <c:noMultiLvlLbl val="0"/>
      </c:catAx>
      <c:valAx>
        <c:axId val="286451976"/>
        <c:scaling>
          <c:orientation val="minMax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spPr>
          <a:ln w="9525">
            <a:noFill/>
          </a:ln>
        </c:spPr>
        <c:crossAx val="2864582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35443769875687"/>
          <c:y val="0.19264760326011873"/>
          <c:w val="0.21135588320323795"/>
          <c:h val="0.12689763779527566"/>
        </c:manualLayout>
      </c:layout>
      <c:overlay val="1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800" b="1" i="0" u="none" strike="noStrike" baseline="0" dirty="0">
                <a:effectLst/>
              </a:rPr>
              <a:t>Comparatively</a:t>
            </a:r>
            <a:r>
              <a:rPr lang="mk-MK" sz="1800" b="1" i="0" u="none" strike="noStrike" baseline="0" dirty="0">
                <a:effectLst/>
              </a:rPr>
              <a:t> – </a:t>
            </a:r>
            <a:r>
              <a:rPr lang="en-US" sz="1800" b="1" i="0" u="none" strike="noStrike" baseline="0" dirty="0">
                <a:effectLst/>
              </a:rPr>
              <a:t>Planned and actual total consumption </a:t>
            </a:r>
          </a:p>
          <a:p>
            <a:pPr>
              <a:defRPr/>
            </a:pPr>
            <a:r>
              <a:rPr lang="en-US" sz="1800" b="1" i="0" u="none" strike="noStrike" baseline="0" dirty="0">
                <a:effectLst/>
              </a:rPr>
              <a:t>in MKD</a:t>
            </a:r>
            <a:endParaRPr lang="en-GB" dirty="0"/>
          </a:p>
        </c:rich>
      </c:tx>
      <c:layout>
        <c:manualLayout>
          <c:xMode val="edge"/>
          <c:yMode val="edge"/>
          <c:x val="0.23390829195131102"/>
          <c:y val="1.8618601878305035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Potrosuvacka!$B$6</c:f>
              <c:strCache>
                <c:ptCount val="1"/>
                <c:pt idx="0">
                  <c:v>Реализирана потрошувачка во 2015</c:v>
                </c:pt>
              </c:strCache>
            </c:strRef>
          </c:tx>
          <c:marker>
            <c:symbol val="none"/>
          </c:marker>
          <c:cat>
            <c:strRef>
              <c:f>([1]Potrosuvacka!$A$12,[1]Potrosuvacka!$A$19,[1]Potrosuvacka!$A$26,[1]Potrosuvacka!$A$33,[1]Potrosuvacka!$A$40,[1]Potrosuvacka!$A$47,[1]Potrosuvacka!$A$54,[1]Potrosuvacka!$A$61,[1]Potrosuvacka!$A$68,[1]Potrosuvacka!$A$75,[1]Potrosuvacka!$A$82,[1]Potrosuvacka!$A$89)</c:f>
              <c:strCache>
                <c:ptCount val="12"/>
                <c:pt idx="0">
                  <c:v>Јануари </c:v>
                </c:pt>
                <c:pt idx="1">
                  <c:v>Февруари</c:v>
                </c:pt>
                <c:pt idx="2">
                  <c:v>Март</c:v>
                </c:pt>
                <c:pt idx="3">
                  <c:v>Април</c:v>
                </c:pt>
                <c:pt idx="4">
                  <c:v>Мај</c:v>
                </c:pt>
                <c:pt idx="5">
                  <c:v>Јуни</c:v>
                </c:pt>
                <c:pt idx="6">
                  <c:v>Јули</c:v>
                </c:pt>
                <c:pt idx="7">
                  <c:v>Август</c:v>
                </c:pt>
                <c:pt idx="8">
                  <c:v>Септември</c:v>
                </c:pt>
                <c:pt idx="9">
                  <c:v>Октомври</c:v>
                </c:pt>
                <c:pt idx="10">
                  <c:v>Ноември</c:v>
                </c:pt>
                <c:pt idx="11">
                  <c:v>Декември</c:v>
                </c:pt>
              </c:strCache>
            </c:strRef>
          </c:cat>
          <c:val>
            <c:numRef>
              <c:f>Rabotno!$M$13:$X$13</c:f>
              <c:numCache>
                <c:formatCode>_-* #,##0.00\ [$ден.-42F]_-;\-* #,##0.00\ [$ден.-42F]_-;_-* "-"??\ [$ден.-42F]_-;_-@_-</c:formatCode>
                <c:ptCount val="12"/>
                <c:pt idx="0">
                  <c:v>276677.28000000003</c:v>
                </c:pt>
                <c:pt idx="1">
                  <c:v>239312.41</c:v>
                </c:pt>
                <c:pt idx="2">
                  <c:v>125092.81</c:v>
                </c:pt>
                <c:pt idx="3">
                  <c:v>146540.78000000003</c:v>
                </c:pt>
                <c:pt idx="4">
                  <c:v>202981.80000000002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E35-4C65-85D7-54A39F495473}"/>
            </c:ext>
          </c:extLst>
        </c:ser>
        <c:ser>
          <c:idx val="1"/>
          <c:order val="1"/>
          <c:tx>
            <c:strRef>
              <c:f>'Planirana potrouvacka'!$B$3:$D$3</c:f>
              <c:strCache>
                <c:ptCount val="1"/>
                <c:pt idx="0">
                  <c:v>Планирана потрошувачка во 2015</c:v>
                </c:pt>
              </c:strCache>
            </c:strRef>
          </c:tx>
          <c:marker>
            <c:symbol val="none"/>
          </c:marker>
          <c:val>
            <c:numRef>
              <c:f>Rabotno!$M$8:$X$8</c:f>
              <c:numCache>
                <c:formatCode>_-* #,##0.00\ [$ден.-42F]_-;\-* #,##0.00\ [$ден.-42F]_-;_-* "-"??\ [$ден.-42F]_-;_-@_-</c:formatCode>
                <c:ptCount val="12"/>
                <c:pt idx="0">
                  <c:v>209406.1802</c:v>
                </c:pt>
                <c:pt idx="1">
                  <c:v>194949.39720000001</c:v>
                </c:pt>
                <c:pt idx="2">
                  <c:v>154511.97899999999</c:v>
                </c:pt>
                <c:pt idx="3">
                  <c:v>118360.35060000001</c:v>
                </c:pt>
                <c:pt idx="4">
                  <c:v>86462.492299999998</c:v>
                </c:pt>
                <c:pt idx="5">
                  <c:v>64779.063799999996</c:v>
                </c:pt>
                <c:pt idx="6">
                  <c:v>79432.708299999998</c:v>
                </c:pt>
                <c:pt idx="7">
                  <c:v>76805.28869999999</c:v>
                </c:pt>
                <c:pt idx="8">
                  <c:v>97883.864000000001</c:v>
                </c:pt>
                <c:pt idx="9">
                  <c:v>111694.72400000002</c:v>
                </c:pt>
                <c:pt idx="10">
                  <c:v>191975.27049999998</c:v>
                </c:pt>
                <c:pt idx="11">
                  <c:v>209858.1226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E35-4C65-85D7-54A39F4954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6452368"/>
        <c:axId val="286459032"/>
      </c:lineChart>
      <c:catAx>
        <c:axId val="28645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286459032"/>
        <c:crosses val="autoZero"/>
        <c:auto val="1"/>
        <c:lblAlgn val="ctr"/>
        <c:lblOffset val="100"/>
        <c:noMultiLvlLbl val="0"/>
      </c:catAx>
      <c:valAx>
        <c:axId val="286459032"/>
        <c:scaling>
          <c:orientation val="minMax"/>
        </c:scaling>
        <c:delete val="0"/>
        <c:axPos val="l"/>
        <c:majorGridlines/>
        <c:numFmt formatCode="_-* #,##0.00\ [$ден.-42F]_-;\-* #,##0.00\ [$ден.-42F]_-;_-* &quot;-&quot;??\ [$ден.-42F]_-;_-@_-" sourceLinked="1"/>
        <c:majorTickMark val="none"/>
        <c:minorTickMark val="none"/>
        <c:tickLblPos val="nextTo"/>
        <c:spPr>
          <a:ln w="9525">
            <a:noFill/>
          </a:ln>
        </c:spPr>
        <c:crossAx val="286452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68176538908249"/>
          <c:y val="0.2066061211375127"/>
          <c:w val="0.21227642276422773"/>
          <c:h val="0.14224513971151839"/>
        </c:manualLayout>
      </c:layout>
      <c:overlay val="1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0.0746</cdr:x>
      <cdr:y>0.73553</cdr:y>
    </cdr:from>
    <cdr:to>
      <cdr:x>0.11056</cdr:x>
      <cdr:y>0.90832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06BFA42-3D20-4466-9886-FC306F9AD68C}"/>
            </a:ext>
          </a:extLst>
        </cdr:cNvPr>
        <cdr:cNvSpPr txBox="1"/>
      </cdr:nvSpPr>
      <cdr:spPr>
        <a:xfrm xmlns:a="http://schemas.openxmlformats.org/drawingml/2006/main" rot="18895505">
          <a:off x="370890" y="3572033"/>
          <a:ext cx="782024" cy="29595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dirty="0"/>
            <a:t>January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0.13941</cdr:x>
      <cdr:y>0.74813</cdr:y>
    </cdr:from>
    <cdr:to>
      <cdr:x>0.17538</cdr:x>
      <cdr:y>0.92091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20BD4D6C-BFFE-41A6-8516-1725E6A2FABC}"/>
            </a:ext>
          </a:extLst>
        </cdr:cNvPr>
        <cdr:cNvSpPr txBox="1"/>
      </cdr:nvSpPr>
      <cdr:spPr>
        <a:xfrm xmlns:a="http://schemas.openxmlformats.org/drawingml/2006/main" rot="18895505">
          <a:off x="904288" y="3629031"/>
          <a:ext cx="782024" cy="29595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/>
            <a:t>February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0.22275</cdr:x>
      <cdr:y>0.73129</cdr:y>
    </cdr:from>
    <cdr:to>
      <cdr:x>0.25871</cdr:x>
      <cdr:y>0.90408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20BD4D6C-BFFE-41A6-8516-1725E6A2FABC}"/>
            </a:ext>
          </a:extLst>
        </cdr:cNvPr>
        <cdr:cNvSpPr txBox="1"/>
      </cdr:nvSpPr>
      <cdr:spPr>
        <a:xfrm xmlns:a="http://schemas.openxmlformats.org/drawingml/2006/main" rot="18895505">
          <a:off x="1590088" y="3552831"/>
          <a:ext cx="782024" cy="29595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/>
            <a:t>March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0.28756</cdr:x>
      <cdr:y>0.73129</cdr:y>
    </cdr:from>
    <cdr:to>
      <cdr:x>0.32352</cdr:x>
      <cdr:y>0.90408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20BD4D6C-BFFE-41A6-8516-1725E6A2FABC}"/>
            </a:ext>
          </a:extLst>
        </cdr:cNvPr>
        <cdr:cNvSpPr txBox="1"/>
      </cdr:nvSpPr>
      <cdr:spPr>
        <a:xfrm xmlns:a="http://schemas.openxmlformats.org/drawingml/2006/main" rot="18895505">
          <a:off x="2123487" y="3552830"/>
          <a:ext cx="782024" cy="29595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/>
            <a:t>April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0.3709</cdr:x>
      <cdr:y>0.73129</cdr:y>
    </cdr:from>
    <cdr:to>
      <cdr:x>0.40686</cdr:x>
      <cdr:y>0.90408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20BD4D6C-BFFE-41A6-8516-1725E6A2FABC}"/>
            </a:ext>
          </a:extLst>
        </cdr:cNvPr>
        <cdr:cNvSpPr txBox="1"/>
      </cdr:nvSpPr>
      <cdr:spPr>
        <a:xfrm xmlns:a="http://schemas.openxmlformats.org/drawingml/2006/main" rot="18895505">
          <a:off x="2809286" y="3552833"/>
          <a:ext cx="782024" cy="29595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/>
            <a:t>May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0.45423</cdr:x>
      <cdr:y>0.73129</cdr:y>
    </cdr:from>
    <cdr:to>
      <cdr:x>0.49019</cdr:x>
      <cdr:y>0.90408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20BD4D6C-BFFE-41A6-8516-1725E6A2FABC}"/>
            </a:ext>
          </a:extLst>
        </cdr:cNvPr>
        <cdr:cNvSpPr txBox="1"/>
      </cdr:nvSpPr>
      <cdr:spPr>
        <a:xfrm xmlns:a="http://schemas.openxmlformats.org/drawingml/2006/main" rot="18895505">
          <a:off x="3495087" y="3552831"/>
          <a:ext cx="782024" cy="29595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/>
            <a:t>June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0.52483</cdr:x>
      <cdr:y>0.73129</cdr:y>
    </cdr:from>
    <cdr:to>
      <cdr:x>0.56079</cdr:x>
      <cdr:y>0.90408</cdr:y>
    </cdr:to>
    <cdr:sp macro="" textlink="">
      <cdr:nvSpPr>
        <cdr:cNvPr id="8" name="TextBox 1">
          <a:extLst xmlns:a="http://schemas.openxmlformats.org/drawingml/2006/main">
            <a:ext uri="{FF2B5EF4-FFF2-40B4-BE49-F238E27FC236}">
              <a16:creationId xmlns:a16="http://schemas.microsoft.com/office/drawing/2014/main" id="{20BD4D6C-BFFE-41A6-8516-1725E6A2FABC}"/>
            </a:ext>
          </a:extLst>
        </cdr:cNvPr>
        <cdr:cNvSpPr txBox="1"/>
      </cdr:nvSpPr>
      <cdr:spPr>
        <a:xfrm xmlns:a="http://schemas.openxmlformats.org/drawingml/2006/main" rot="18895505">
          <a:off x="4076113" y="3552833"/>
          <a:ext cx="782024" cy="29595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/>
            <a:t>July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0.59312</cdr:x>
      <cdr:y>0.73129</cdr:y>
    </cdr:from>
    <cdr:to>
      <cdr:x>0.62908</cdr:x>
      <cdr:y>0.90408</cdr:y>
    </cdr:to>
    <cdr:sp macro="" textlink="">
      <cdr:nvSpPr>
        <cdr:cNvPr id="9" name="TextBox 1">
          <a:extLst xmlns:a="http://schemas.openxmlformats.org/drawingml/2006/main">
            <a:ext uri="{FF2B5EF4-FFF2-40B4-BE49-F238E27FC236}">
              <a16:creationId xmlns:a16="http://schemas.microsoft.com/office/drawing/2014/main" id="{20BD4D6C-BFFE-41A6-8516-1725E6A2FABC}"/>
            </a:ext>
          </a:extLst>
        </cdr:cNvPr>
        <cdr:cNvSpPr txBox="1"/>
      </cdr:nvSpPr>
      <cdr:spPr>
        <a:xfrm xmlns:a="http://schemas.openxmlformats.org/drawingml/2006/main" rot="18895505">
          <a:off x="4638088" y="3552832"/>
          <a:ext cx="782024" cy="29595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/>
            <a:t>August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0.66719</cdr:x>
      <cdr:y>0.74813</cdr:y>
    </cdr:from>
    <cdr:to>
      <cdr:x>0.70315</cdr:x>
      <cdr:y>0.92091</cdr:y>
    </cdr:to>
    <cdr:sp macro="" textlink="">
      <cdr:nvSpPr>
        <cdr:cNvPr id="10" name="TextBox 1">
          <a:extLst xmlns:a="http://schemas.openxmlformats.org/drawingml/2006/main">
            <a:ext uri="{FF2B5EF4-FFF2-40B4-BE49-F238E27FC236}">
              <a16:creationId xmlns:a16="http://schemas.microsoft.com/office/drawing/2014/main" id="{20BD4D6C-BFFE-41A6-8516-1725E6A2FABC}"/>
            </a:ext>
          </a:extLst>
        </cdr:cNvPr>
        <cdr:cNvSpPr txBox="1"/>
      </cdr:nvSpPr>
      <cdr:spPr>
        <a:xfrm xmlns:a="http://schemas.openxmlformats.org/drawingml/2006/main" rot="18895505">
          <a:off x="5247688" y="3629032"/>
          <a:ext cx="782024" cy="29595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/>
            <a:t>September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0.75052</cdr:x>
      <cdr:y>0.73129</cdr:y>
    </cdr:from>
    <cdr:to>
      <cdr:x>0.78649</cdr:x>
      <cdr:y>0.90408</cdr:y>
    </cdr:to>
    <cdr:sp macro="" textlink="">
      <cdr:nvSpPr>
        <cdr:cNvPr id="11" name="TextBox 1">
          <a:extLst xmlns:a="http://schemas.openxmlformats.org/drawingml/2006/main">
            <a:ext uri="{FF2B5EF4-FFF2-40B4-BE49-F238E27FC236}">
              <a16:creationId xmlns:a16="http://schemas.microsoft.com/office/drawing/2014/main" id="{20BD4D6C-BFFE-41A6-8516-1725E6A2FABC}"/>
            </a:ext>
          </a:extLst>
        </cdr:cNvPr>
        <cdr:cNvSpPr txBox="1"/>
      </cdr:nvSpPr>
      <cdr:spPr>
        <a:xfrm xmlns:a="http://schemas.openxmlformats.org/drawingml/2006/main" rot="18895505">
          <a:off x="5933488" y="3552831"/>
          <a:ext cx="782024" cy="29595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/>
            <a:t>October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0.8246</cdr:x>
      <cdr:y>0.73129</cdr:y>
    </cdr:from>
    <cdr:to>
      <cdr:x>0.86056</cdr:x>
      <cdr:y>0.90408</cdr:y>
    </cdr:to>
    <cdr:sp macro="" textlink="">
      <cdr:nvSpPr>
        <cdr:cNvPr id="12" name="TextBox 1">
          <a:extLst xmlns:a="http://schemas.openxmlformats.org/drawingml/2006/main">
            <a:ext uri="{FF2B5EF4-FFF2-40B4-BE49-F238E27FC236}">
              <a16:creationId xmlns:a16="http://schemas.microsoft.com/office/drawing/2014/main" id="{20BD4D6C-BFFE-41A6-8516-1725E6A2FABC}"/>
            </a:ext>
          </a:extLst>
        </cdr:cNvPr>
        <cdr:cNvSpPr txBox="1"/>
      </cdr:nvSpPr>
      <cdr:spPr>
        <a:xfrm xmlns:a="http://schemas.openxmlformats.org/drawingml/2006/main" rot="18895505">
          <a:off x="6543088" y="3552833"/>
          <a:ext cx="782024" cy="29595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/>
            <a:t>November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0.89867</cdr:x>
      <cdr:y>0.73129</cdr:y>
    </cdr:from>
    <cdr:to>
      <cdr:x>0.93464</cdr:x>
      <cdr:y>0.90408</cdr:y>
    </cdr:to>
    <cdr:sp macro="" textlink="">
      <cdr:nvSpPr>
        <cdr:cNvPr id="13" name="TextBox 1">
          <a:extLst xmlns:a="http://schemas.openxmlformats.org/drawingml/2006/main">
            <a:ext uri="{FF2B5EF4-FFF2-40B4-BE49-F238E27FC236}">
              <a16:creationId xmlns:a16="http://schemas.microsoft.com/office/drawing/2014/main" id="{20BD4D6C-BFFE-41A6-8516-1725E6A2FABC}"/>
            </a:ext>
          </a:extLst>
        </cdr:cNvPr>
        <cdr:cNvSpPr txBox="1"/>
      </cdr:nvSpPr>
      <cdr:spPr>
        <a:xfrm xmlns:a="http://schemas.openxmlformats.org/drawingml/2006/main" rot="18895505">
          <a:off x="7152689" y="3552831"/>
          <a:ext cx="782024" cy="29595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/>
            <a:t>December</a:t>
          </a:r>
          <a:endParaRPr 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0.80556</cdr:x>
      <cdr:y>0.17783</cdr:y>
    </cdr:from>
    <cdr:to>
      <cdr:x>1</cdr:x>
      <cdr:y>0.29569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FC2EE0D7-3F43-469B-8D2C-A0DD8FE4B496}"/>
            </a:ext>
          </a:extLst>
        </cdr:cNvPr>
        <cdr:cNvSpPr txBox="1"/>
      </cdr:nvSpPr>
      <cdr:spPr>
        <a:xfrm xmlns:a="http://schemas.openxmlformats.org/drawingml/2006/main">
          <a:off x="6629400" y="804862"/>
          <a:ext cx="1600200" cy="5334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000" dirty="0"/>
            <a:t>Realized </a:t>
          </a:r>
        </a:p>
        <a:p xmlns:a="http://schemas.openxmlformats.org/drawingml/2006/main">
          <a:r>
            <a:rPr lang="en-US" sz="1000" dirty="0"/>
            <a:t>consumption </a:t>
          </a:r>
        </a:p>
        <a:p xmlns:a="http://schemas.openxmlformats.org/drawingml/2006/main">
          <a:r>
            <a:rPr lang="en-US" sz="1000" dirty="0"/>
            <a:t>in year…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262099" y="85288"/>
            <a:ext cx="4732867" cy="511731"/>
          </a:xfrm>
          <a:prstGeom prst="rect">
            <a:avLst/>
          </a:prstGeom>
        </p:spPr>
        <p:txBody>
          <a:bodyPr vert="horz" lIns="99032" tIns="49516" rIns="99032" bIns="49516" rtlCol="0"/>
          <a:lstStyle>
            <a:lvl1pPr algn="l">
              <a:defRPr sz="1300"/>
            </a:lvl1pPr>
          </a:lstStyle>
          <a:p>
            <a:r>
              <a:rPr lang="ru-RU"/>
              <a:t>семинар на тема: Примери од имплементација на систем за управување со енергија според ИСО50001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9032" tIns="49516" rIns="99032" bIns="49516" rtlCol="0" anchor="b"/>
          <a:lstStyle>
            <a:lvl1pPr algn="l">
              <a:defRPr sz="1300"/>
            </a:lvl1pPr>
          </a:lstStyle>
          <a:p>
            <a:r>
              <a:rPr lang="ru-RU"/>
              <a:t>Организирано од Словенечко-Македонски Бизнис Клуб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32" tIns="49516" rIns="99032" bIns="49516" rtlCol="0" anchor="b"/>
          <a:lstStyle>
            <a:lvl1pPr algn="r">
              <a:defRPr sz="1300"/>
            </a:lvl1pPr>
          </a:lstStyle>
          <a:p>
            <a:fld id="{C6B1F5B5-536B-4B56-A82C-64CA98703B8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T&amp;P logo - svetlo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3847" y="0"/>
            <a:ext cx="1025454" cy="1071256"/>
          </a:xfrm>
          <a:prstGeom prst="rect">
            <a:avLst/>
          </a:prstGeom>
        </p:spPr>
      </p:pic>
      <p:pic>
        <p:nvPicPr>
          <p:cNvPr id="8" name="Picture 7" descr="logo_final_MK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87" y="0"/>
            <a:ext cx="1184611" cy="1126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224292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9032" tIns="49516" rIns="99032" bIns="49516" rtlCol="0"/>
          <a:lstStyle>
            <a:lvl1pPr algn="l">
              <a:defRPr sz="1300"/>
            </a:lvl1pPr>
          </a:lstStyle>
          <a:p>
            <a:r>
              <a:rPr lang="ru-RU"/>
              <a:t>семинар на тема: Примери од имплементација на систем за управување со енергија според ИСО50001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32" tIns="49516" rIns="99032" bIns="49516" rtlCol="0"/>
          <a:lstStyle>
            <a:lvl1pPr algn="r">
              <a:defRPr sz="1300"/>
            </a:lvl1pPr>
          </a:lstStyle>
          <a:p>
            <a:fld id="{A834A87B-2AFE-4F36-86EB-6C2867DAAC6D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32" tIns="49516" rIns="99032" bIns="4951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861442"/>
            <a:ext cx="5679440" cy="4605576"/>
          </a:xfrm>
          <a:prstGeom prst="rect">
            <a:avLst/>
          </a:prstGeom>
        </p:spPr>
        <p:txBody>
          <a:bodyPr vert="horz" lIns="99032" tIns="49516" rIns="99032" bIns="4951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9032" tIns="49516" rIns="99032" bIns="49516" rtlCol="0" anchor="b"/>
          <a:lstStyle>
            <a:lvl1pPr algn="l">
              <a:defRPr sz="1300"/>
            </a:lvl1pPr>
          </a:lstStyle>
          <a:p>
            <a:r>
              <a:rPr lang="ru-RU"/>
              <a:t>Организирано од Словенечко-Македонски Бизнис Клуб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32" tIns="49516" rIns="99032" bIns="49516" rtlCol="0" anchor="b"/>
          <a:lstStyle>
            <a:lvl1pPr algn="r">
              <a:defRPr sz="1300"/>
            </a:lvl1pPr>
          </a:lstStyle>
          <a:p>
            <a:fld id="{89440110-50DF-402A-B15A-FEB423CB2D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37235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440110-50DF-402A-B15A-FEB423CB2D2A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ru-RU"/>
              <a:t>семинар на тема: Примери од имплементација на систем за управување со енергија според ИСО50001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/>
              <a:t>Организирано од Словенечко-Македонски Бизнис Клуб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377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/>
              <a:t>семинар на тема: Примери од имплементација на систем за управување со енергија според ИСО50001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Организирано од Словенечко-Македонски Бизнис Клуб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40110-50DF-402A-B15A-FEB423CB2D2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362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440110-50DF-402A-B15A-FEB423CB2D2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ru-RU"/>
              <a:t>семинар на тема: Примери од имплементација на систем за управување со енергија според ИСО50001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/>
              <a:t>Организирано од Словенечко-Македонски Бизнис Клуб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1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3429000" y="2056439"/>
            <a:ext cx="5029200" cy="1829761"/>
          </a:xfrm>
        </p:spPr>
        <p:txBody>
          <a:bodyPr vert="horz" anchor="b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>
              <a:defRPr sz="48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3429000" y="3886199"/>
            <a:ext cx="5029200" cy="925111"/>
          </a:xfrm>
        </p:spPr>
        <p:txBody>
          <a:bodyPr lIns="45720" rIns="45720"/>
          <a:lstStyle>
            <a:lvl1pPr marL="0" marR="64008" indent="0" algn="r">
              <a:buNone/>
              <a:defRPr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dirty="0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5486400"/>
            <a:ext cx="9147765" cy="13786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4583519" y="6492875"/>
            <a:ext cx="2350681" cy="365125"/>
          </a:xfrm>
        </p:spPr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pic>
        <p:nvPicPr>
          <p:cNvPr id="13" name="Picture 12" descr="Glob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748"/>
          <a:stretch>
            <a:fillRect/>
          </a:stretch>
        </p:blipFill>
        <p:spPr>
          <a:xfrm>
            <a:off x="-457200" y="76200"/>
            <a:ext cx="3810000" cy="3437106"/>
          </a:xfrm>
          <a:prstGeom prst="rect">
            <a:avLst/>
          </a:prstGeom>
        </p:spPr>
      </p:pic>
      <p:pic>
        <p:nvPicPr>
          <p:cNvPr id="14" name="Picture 13" descr="T&amp;P logo - svetlo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76200"/>
            <a:ext cx="1524000" cy="1472465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AADED80-80E4-40C6-B80B-C774B0C11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365760" cy="365125"/>
          </a:xfrm>
        </p:spPr>
        <p:txBody>
          <a:bodyPr/>
          <a:lstStyle>
            <a:lvl1pPr>
              <a:defRPr sz="1050" b="1"/>
            </a:lvl1pPr>
            <a:extLst/>
          </a:lstStyle>
          <a:p>
            <a:fld id="{AAADED80-80E4-40C6-B80B-C774B0C11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12319" y="6407944"/>
            <a:ext cx="2350681" cy="365125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928387" cy="5592761"/>
          </a:xfrm>
        </p:spPr>
        <p:txBody>
          <a:bodyPr vert="eaVert"/>
          <a:lstStyle>
            <a:lvl1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77000"/>
            <a:ext cx="365760" cy="365125"/>
          </a:xfrm>
        </p:spPr>
        <p:txBody>
          <a:bodyPr/>
          <a:lstStyle>
            <a:lvl1pPr>
              <a:defRPr sz="1050" b="1"/>
            </a:lvl1pPr>
            <a:extLst/>
          </a:lstStyle>
          <a:p>
            <a:fld id="{AAADED80-80E4-40C6-B80B-C774B0C11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12319" y="6407944"/>
            <a:ext cx="2350681" cy="365125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sz="2800"/>
            </a:lvl1pPr>
            <a:lvl2pPr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Courier New" pitchFamily="49" charset="0"/>
              <a:buChar char="o"/>
              <a:defRPr sz="2400"/>
            </a:lvl2pPr>
            <a:lvl3pPr>
              <a:buFont typeface="Wingdings" pitchFamily="2" charset="2"/>
              <a:buChar char="§"/>
              <a:defRPr/>
            </a:lvl3pPr>
            <a:extLst/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  <a:p>
            <a:pPr lvl="4" eaLnBrk="1" latinLnBrk="0" hangingPunct="1"/>
            <a:r>
              <a:rPr lang="en-US" dirty="0"/>
              <a:t>Fifth level</a:t>
            </a:r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40919" y="6416675"/>
            <a:ext cx="2350681" cy="365125"/>
          </a:xfrm>
        </p:spPr>
        <p:txBody>
          <a:bodyPr/>
          <a:lstStyle>
            <a:lvl1pPr>
              <a:defRPr b="0">
                <a:solidFill>
                  <a:srgbClr val="901E78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365760" cy="365125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  <a:extLst/>
          </a:lstStyle>
          <a:p>
            <a:fld id="{AAADED80-80E4-40C6-B80B-C774B0C11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828800"/>
            <a:ext cx="7772400" cy="1828800"/>
          </a:xfrm>
        </p:spPr>
        <p:txBody>
          <a:bodyPr vert="horz" anchor="b">
            <a:normAutofit/>
          </a:bodyPr>
          <a:lstStyle>
            <a:lvl1pPr algn="r">
              <a:buNone/>
              <a:defRPr sz="4800" b="1" cap="none" spc="300" baseline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39553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365760" cy="365125"/>
          </a:xfrm>
        </p:spPr>
        <p:txBody>
          <a:bodyPr/>
          <a:lstStyle>
            <a:lvl1pPr>
              <a:defRPr sz="1050" b="1"/>
            </a:lvl1pPr>
            <a:extLst/>
          </a:lstStyle>
          <a:p>
            <a:fld id="{AAADED80-80E4-40C6-B80B-C774B0C11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96240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96240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600" y="1371600"/>
            <a:ext cx="5257800" cy="1447800"/>
          </a:xfrm>
        </p:spPr>
        <p:txBody>
          <a:bodyPr/>
          <a:lstStyle>
            <a:lvl1pPr>
              <a:defRPr b="1" cap="none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34400" y="6248400"/>
            <a:ext cx="36576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AADED80-80E4-40C6-B80B-C774B0C11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1"/>
          <p:cNvSpPr>
            <a:spLocks noGrp="1"/>
          </p:cNvSpPr>
          <p:nvPr userDrawn="1">
            <p:ph type="body" idx="2"/>
          </p:nvPr>
        </p:nvSpPr>
        <p:spPr>
          <a:xfrm>
            <a:off x="4331208" y="3048000"/>
            <a:ext cx="3974592" cy="914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2" name="Picture 11" descr="vector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2514600"/>
            <a:ext cx="4495799" cy="4343399"/>
          </a:xfrm>
          <a:prstGeom prst="rect">
            <a:avLst/>
          </a:prstGeom>
        </p:spPr>
      </p:pic>
      <p:pic>
        <p:nvPicPr>
          <p:cNvPr id="7" name="Picture 6" descr="T&amp;P logo - svetlo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3400" y="5900897"/>
            <a:ext cx="990600" cy="9571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  <a:p>
            <a:pPr lvl="4" eaLnBrk="1" latinLnBrk="0" hangingPunct="1"/>
            <a:r>
              <a:rPr lang="en-US" dirty="0"/>
              <a:t>Fifth level</a:t>
            </a:r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12319" y="6407944"/>
            <a:ext cx="235068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365760" cy="365125"/>
          </a:xfrm>
        </p:spPr>
        <p:txBody>
          <a:bodyPr/>
          <a:lstStyle>
            <a:lvl1pPr>
              <a:defRPr sz="1050" b="1">
                <a:solidFill>
                  <a:schemeClr val="bg1"/>
                </a:solidFill>
              </a:defRPr>
            </a:lvl1pPr>
            <a:extLst/>
          </a:lstStyle>
          <a:p>
            <a:fld id="{AAADED80-80E4-40C6-B80B-C774B0C11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365760" cy="365125"/>
          </a:xfrm>
        </p:spPr>
        <p:txBody>
          <a:bodyPr/>
          <a:lstStyle>
            <a:lvl1pPr>
              <a:defRPr sz="1050" b="1">
                <a:solidFill>
                  <a:srgbClr val="901E78"/>
                </a:solidFill>
              </a:defRPr>
            </a:lvl1pPr>
            <a:extLst/>
          </a:lstStyle>
          <a:p>
            <a:fld id="{AAADED80-80E4-40C6-B80B-C774B0C11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12319" y="6407944"/>
            <a:ext cx="2350681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2" name="Picture 11" descr="T&amp;P logo - svetlo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5236" y="5900898"/>
            <a:ext cx="990600" cy="9571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365760" cy="365125"/>
          </a:xfrm>
        </p:spPr>
        <p:txBody>
          <a:bodyPr/>
          <a:lstStyle>
            <a:lvl1pPr>
              <a:defRPr sz="1050" b="1">
                <a:solidFill>
                  <a:schemeClr val="tx1"/>
                </a:solidFill>
              </a:defRPr>
            </a:lvl1pPr>
            <a:extLst/>
          </a:lstStyle>
          <a:p>
            <a:fld id="{AAADED80-80E4-40C6-B80B-C774B0C11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365760" cy="365125"/>
          </a:xfrm>
        </p:spPr>
        <p:txBody>
          <a:bodyPr/>
          <a:lstStyle>
            <a:lvl1pPr>
              <a:defRPr sz="1050" b="1"/>
            </a:lvl1pPr>
            <a:extLst/>
          </a:lstStyle>
          <a:p>
            <a:fld id="{AAADED80-80E4-40C6-B80B-C774B0C114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365760" cy="365125"/>
          </a:xfrm>
        </p:spPr>
        <p:txBody>
          <a:bodyPr/>
          <a:lstStyle>
            <a:lvl1pPr>
              <a:defRPr sz="1050" b="1">
                <a:solidFill>
                  <a:srgbClr val="901E78"/>
                </a:solidFill>
              </a:defRPr>
            </a:lvl1pPr>
            <a:extLst/>
          </a:lstStyle>
          <a:p>
            <a:fld id="{AAADED80-80E4-40C6-B80B-C774B0C114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096000" y="6407944"/>
            <a:ext cx="2350681" cy="365125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62000" y="5257800"/>
            <a:ext cx="6705600" cy="1219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152400" y="6019800"/>
            <a:ext cx="7696200" cy="685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6019800"/>
            <a:ext cx="6711642" cy="852320"/>
          </a:xfrm>
          <a:prstGeom prst="rtTriangle">
            <a:avLst/>
          </a:prstGeom>
          <a:blipFill>
            <a:blip r:embed="rId15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91400" cy="102076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dirty="0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/>
              <a:t>Click to edit Master text styles</a:t>
            </a:r>
          </a:p>
          <a:p>
            <a:pPr marL="621792" marR="0" lvl="1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dirty="0"/>
              <a:t>Click to edit Master text styles</a:t>
            </a:r>
          </a:p>
          <a:p>
            <a:pPr lvl="2" eaLnBrk="1" latinLnBrk="0" hangingPunct="1"/>
            <a:r>
              <a:rPr kumimoji="0" lang="en-US" dirty="0"/>
              <a:t>Third level</a:t>
            </a:r>
          </a:p>
          <a:p>
            <a:pPr lvl="3" eaLnBrk="1" latinLnBrk="0" hangingPunct="1"/>
            <a:r>
              <a:rPr kumimoji="0" lang="en-US" dirty="0"/>
              <a:t>Fourth level</a:t>
            </a:r>
          </a:p>
          <a:p>
            <a:pPr lvl="4" eaLnBrk="1" latinLnBrk="0" hangingPunct="1"/>
            <a:r>
              <a:rPr kumimoji="0" lang="en-US" dirty="0"/>
              <a:t>Fifth level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6412319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rgbClr val="901E78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0" y="6492875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50" b="1">
                <a:solidFill>
                  <a:schemeClr val="bg1"/>
                </a:solidFill>
              </a:defRPr>
            </a:lvl1pPr>
            <a:extLst/>
          </a:lstStyle>
          <a:p>
            <a:fld id="{AAADED80-80E4-40C6-B80B-C774B0C1146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 descr="T&amp;P logo - svetlo.jpg"/>
          <p:cNvPicPr>
            <a:picLocks noChangeAspect="1"/>
          </p:cNvPicPr>
          <p:nvPr userDrawn="1"/>
        </p:nvPicPr>
        <p:blipFill>
          <a:blip r:embed="rId16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5236" y="5900898"/>
            <a:ext cx="990600" cy="957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96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8" r:id="rId13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3800" b="1" kern="1200" cap="none" spc="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chemeClr val="bg2">
              <a:tint val="85000"/>
              <a:satMod val="155000"/>
            </a:schemeClr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Trebuchet MS" pitchFamily="34" charset="0"/>
          <a:ea typeface="+mj-ea"/>
          <a:cs typeface="+mj-cs"/>
        </a:defRPr>
      </a:lvl1pPr>
      <a:extLst/>
    </p:titleStyle>
    <p:bodyStyle>
      <a:lvl1pPr marL="365760" marR="0" indent="-256032" algn="l" defTabSz="914400" rtl="0" eaLnBrk="1" fontAlgn="auto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chemeClr val="accent1"/>
        </a:buClr>
        <a:buSzPct val="68000"/>
        <a:buFont typeface="Wingdings" pitchFamily="2" charset="2"/>
        <a:buChar char="q"/>
        <a:tabLst/>
        <a:defRPr kumimoji="0" sz="28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621792" indent="-228600" algn="l" rtl="0" eaLnBrk="1" latinLnBrk="0" hangingPunct="1">
        <a:spcBef>
          <a:spcPts val="300"/>
        </a:spcBef>
        <a:spcAft>
          <a:spcPts val="300"/>
        </a:spcAft>
        <a:buClr>
          <a:schemeClr val="accent1"/>
        </a:buClr>
        <a:buSzPct val="72000"/>
        <a:buFont typeface="Verdana"/>
        <a:buChar char="◦"/>
        <a:defRPr kumimoji="0" sz="2400" kern="1200">
          <a:solidFill>
            <a:schemeClr val="bg1">
              <a:lumMod val="50000"/>
            </a:schemeClr>
          </a:solidFill>
          <a:latin typeface="Trebuchet MS" pitchFamily="34" charset="0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70000"/>
        <a:buFont typeface="Courier New" pitchFamily="49" charset="0"/>
        <a:buChar char="o"/>
        <a:defRPr kumimoji="0" sz="2100" kern="1200">
          <a:solidFill>
            <a:schemeClr val="bg2">
              <a:lumMod val="75000"/>
            </a:schemeClr>
          </a:solidFill>
          <a:latin typeface="Trebuchet MS" pitchFamily="34" charset="0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Viktorija.sazdova@tpconsulting.com.mk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124200" y="2208839"/>
            <a:ext cx="5638800" cy="1829761"/>
          </a:xfrm>
        </p:spPr>
        <p:txBody>
          <a:bodyPr>
            <a:noAutofit/>
          </a:bodyPr>
          <a:lstStyle/>
          <a:p>
            <a:pPr algn="r"/>
            <a:r>
              <a:rPr lang="en-US" sz="2800" dirty="0"/>
              <a:t>Presentation of an existing example of Energy Management System implementation in accordance to ISO</a:t>
            </a:r>
            <a:r>
              <a:rPr lang="mk-MK" sz="2800" dirty="0"/>
              <a:t>50001</a:t>
            </a:r>
          </a:p>
        </p:txBody>
      </p:sp>
      <p:sp>
        <p:nvSpPr>
          <p:cNvPr id="5" name="Subtitle 6"/>
          <p:cNvSpPr txBox="1">
            <a:spLocks/>
          </p:cNvSpPr>
          <p:nvPr/>
        </p:nvSpPr>
        <p:spPr>
          <a:xfrm>
            <a:off x="304800" y="4419600"/>
            <a:ext cx="4419600" cy="1066800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r>
              <a:rPr lang="en-US" sz="1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Trebuchet MS" pitchFamily="34" charset="0"/>
              </a:rPr>
              <a:t>Viktorija</a:t>
            </a:r>
            <a:r>
              <a:rPr lang="en-US" sz="1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Trebuchet MS" pitchFamily="34" charset="0"/>
              </a:rPr>
              <a:t> </a:t>
            </a:r>
            <a:r>
              <a:rPr lang="en-US" sz="1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Trebuchet MS" pitchFamily="34" charset="0"/>
              </a:rPr>
              <a:t>Sazdova</a:t>
            </a:r>
            <a:r>
              <a:rPr kumimoji="0" lang="en-US" sz="14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,</a:t>
            </a:r>
            <a:endParaRPr kumimoji="0" lang="mk-MK" sz="1400" b="1" i="0" u="none" strike="noStrike" kern="120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  <a:p>
            <a:pPr marL="0" marR="64008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Management Consultant</a:t>
            </a:r>
            <a:r>
              <a:rPr kumimoji="0" lang="mk-MK" sz="14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, </a:t>
            </a:r>
            <a:r>
              <a:rPr kumimoji="0" lang="en-US" sz="14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ISO </a:t>
            </a:r>
            <a:r>
              <a:rPr kumimoji="0" lang="mk-MK" sz="14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500</a:t>
            </a:r>
            <a:r>
              <a:rPr kumimoji="0" lang="en-US" sz="14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01 Lead Auditor</a:t>
            </a:r>
          </a:p>
          <a:p>
            <a:pPr marL="0" marR="64008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Trajkovski</a:t>
            </a:r>
            <a:r>
              <a:rPr kumimoji="0" lang="mk-MK" sz="14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&amp;</a:t>
            </a:r>
            <a:r>
              <a:rPr kumimoji="0" lang="en-US" sz="14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Partners Consulting</a:t>
            </a:r>
            <a:endParaRPr kumimoji="0" lang="mk-MK" sz="1400" b="1" i="0" u="none" strike="noStrike" kern="120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  <a:p>
            <a:pPr marL="0" marR="64008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Skopje</a:t>
            </a:r>
            <a:r>
              <a:rPr kumimoji="0" lang="mk-MK" sz="14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, </a:t>
            </a:r>
            <a:r>
              <a:rPr kumimoji="0" lang="en-US" sz="14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Macedonia</a:t>
            </a:r>
            <a:endParaRPr kumimoji="0" lang="mk-MK" sz="1400" b="1" i="0" u="none" strike="noStrike" kern="120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Consumption monitoring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Significant users list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079682"/>
              </p:ext>
            </p:extLst>
          </p:nvPr>
        </p:nvGraphicFramePr>
        <p:xfrm>
          <a:off x="495300" y="1481328"/>
          <a:ext cx="8295521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Worksheet" r:id="rId3" imgW="6229367" imgH="1923898" progId="Excel.Sheet.8">
                  <p:embed/>
                </p:oleObj>
              </mc:Choice>
              <mc:Fallback>
                <p:oleObj name="Worksheet" r:id="rId3" imgW="6229367" imgH="1923898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481328"/>
                        <a:ext cx="8295521" cy="256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727A5519-6AC6-4C7B-82CB-2B45EA6CBA38}"/>
              </a:ext>
            </a:extLst>
          </p:cNvPr>
          <p:cNvSpPr/>
          <p:nvPr/>
        </p:nvSpPr>
        <p:spPr>
          <a:xfrm>
            <a:off x="2667000" y="1509903"/>
            <a:ext cx="1066800" cy="73866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/>
              <a:t>Active </a:t>
            </a:r>
            <a:r>
              <a:rPr lang="en-US" sz="1400" b="1" dirty="0" err="1"/>
              <a:t>hrs</a:t>
            </a:r>
            <a:r>
              <a:rPr lang="en-US" sz="1400" b="1" dirty="0"/>
              <a:t> for work/day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CB1175-EDEA-471E-B48D-1EFBBAA715CE}"/>
              </a:ext>
            </a:extLst>
          </p:cNvPr>
          <p:cNvSpPr/>
          <p:nvPr/>
        </p:nvSpPr>
        <p:spPr>
          <a:xfrm>
            <a:off x="984830" y="1850660"/>
            <a:ext cx="1219200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/>
              <a:t>Users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8C7304-ACEC-43DA-AC45-44229993C376}"/>
              </a:ext>
            </a:extLst>
          </p:cNvPr>
          <p:cNvSpPr/>
          <p:nvPr/>
        </p:nvSpPr>
        <p:spPr>
          <a:xfrm>
            <a:off x="3771901" y="1509903"/>
            <a:ext cx="1213430" cy="73866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/>
              <a:t>No. of active days in the year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F818C00-6C5B-4703-911C-7972D126813C}"/>
              </a:ext>
            </a:extLst>
          </p:cNvPr>
          <p:cNvSpPr/>
          <p:nvPr/>
        </p:nvSpPr>
        <p:spPr>
          <a:xfrm>
            <a:off x="5095873" y="1509903"/>
            <a:ext cx="1158042" cy="73866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/>
              <a:t>Consumption by hour</a:t>
            </a:r>
          </a:p>
          <a:p>
            <a:endParaRPr lang="en-US" sz="1400" b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117050-58EB-471A-986D-E8A40AAF927F}"/>
              </a:ext>
            </a:extLst>
          </p:cNvPr>
          <p:cNvSpPr/>
          <p:nvPr/>
        </p:nvSpPr>
        <p:spPr>
          <a:xfrm>
            <a:off x="6357936" y="1509903"/>
            <a:ext cx="1066800" cy="73866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/>
              <a:t>Annual consumption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3CC9E66-6322-435C-A02B-2860CCE92873}"/>
              </a:ext>
            </a:extLst>
          </p:cNvPr>
          <p:cNvSpPr/>
          <p:nvPr/>
        </p:nvSpPr>
        <p:spPr>
          <a:xfrm>
            <a:off x="7528757" y="1538605"/>
            <a:ext cx="1268585" cy="6924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spAutoFit/>
          </a:bodyPr>
          <a:lstStyle/>
          <a:p>
            <a:r>
              <a:rPr lang="en-US" sz="1300" b="1" dirty="0"/>
              <a:t>% of total energy consumption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B0428EA-78CE-4E98-BEBB-A3CA17FDE29B}"/>
              </a:ext>
            </a:extLst>
          </p:cNvPr>
          <p:cNvSpPr/>
          <p:nvPr/>
        </p:nvSpPr>
        <p:spPr>
          <a:xfrm>
            <a:off x="527630" y="2300597"/>
            <a:ext cx="16764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Electricity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308769-540B-4227-857D-8900C6797A86}"/>
              </a:ext>
            </a:extLst>
          </p:cNvPr>
          <p:cNvSpPr/>
          <p:nvPr/>
        </p:nvSpPr>
        <p:spPr>
          <a:xfrm>
            <a:off x="546680" y="2722138"/>
            <a:ext cx="16764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Electrical boiler 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1996B7-FE95-49ED-949B-AB8B5A3AB4C0}"/>
              </a:ext>
            </a:extLst>
          </p:cNvPr>
          <p:cNvSpPr/>
          <p:nvPr/>
        </p:nvSpPr>
        <p:spPr>
          <a:xfrm>
            <a:off x="527630" y="3114847"/>
            <a:ext cx="16764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Electrical boiler 2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3CBED5-6D9E-40A6-90C7-24D3347536FA}"/>
              </a:ext>
            </a:extLst>
          </p:cNvPr>
          <p:cNvSpPr/>
          <p:nvPr/>
        </p:nvSpPr>
        <p:spPr>
          <a:xfrm>
            <a:off x="511584" y="3546996"/>
            <a:ext cx="16764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Chiller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5D1DDD-FB99-44C6-BB43-80FD284973B8}"/>
              </a:ext>
            </a:extLst>
          </p:cNvPr>
          <p:cNvSpPr/>
          <p:nvPr/>
        </p:nvSpPr>
        <p:spPr>
          <a:xfrm>
            <a:off x="527630" y="3805986"/>
            <a:ext cx="16764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Remainder users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Consumption monitoring by significant users</a:t>
            </a: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283443"/>
              </p:ext>
            </p:extLst>
          </p:nvPr>
        </p:nvGraphicFramePr>
        <p:xfrm>
          <a:off x="381000" y="1524000"/>
          <a:ext cx="8471388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Worksheet" r:id="rId3" imgW="5372118" imgH="990632" progId="Excel.Sheet.8">
                  <p:embed/>
                </p:oleObj>
              </mc:Choice>
              <mc:Fallback>
                <p:oleObj name="Worksheet" r:id="rId3" imgW="5372118" imgH="990632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8471388" cy="156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367812" y="3429000"/>
          <a:ext cx="8471388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Worksheet" r:id="rId5" imgW="5372118" imgH="990632" progId="Excel.Sheet.8">
                  <p:embed/>
                </p:oleObj>
              </mc:Choice>
              <mc:Fallback>
                <p:oleObj name="Worksheet" r:id="rId5" imgW="5372118" imgH="990632" progId="Excel.Shee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812" y="3429000"/>
                        <a:ext cx="8471388" cy="156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0B307425-417B-45EB-B288-E6DEA7D6BD3F}"/>
              </a:ext>
            </a:extLst>
          </p:cNvPr>
          <p:cNvSpPr/>
          <p:nvPr/>
        </p:nvSpPr>
        <p:spPr>
          <a:xfrm>
            <a:off x="457200" y="1800066"/>
            <a:ext cx="16764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Electrical boiler 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D778E3-4C41-4372-ADDF-8D3581612C31}"/>
              </a:ext>
            </a:extLst>
          </p:cNvPr>
          <p:cNvSpPr/>
          <p:nvPr/>
        </p:nvSpPr>
        <p:spPr>
          <a:xfrm>
            <a:off x="381000" y="2058829"/>
            <a:ext cx="18288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Electrical boiler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51C56F-4DF7-4434-B462-B84EC8ED16A8}"/>
              </a:ext>
            </a:extLst>
          </p:cNvPr>
          <p:cNvSpPr/>
          <p:nvPr/>
        </p:nvSpPr>
        <p:spPr>
          <a:xfrm>
            <a:off x="381000" y="2329576"/>
            <a:ext cx="17526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Chiller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3371072-F891-4BCF-B2A8-1EE3E426CCEF}"/>
              </a:ext>
            </a:extLst>
          </p:cNvPr>
          <p:cNvSpPr/>
          <p:nvPr/>
        </p:nvSpPr>
        <p:spPr>
          <a:xfrm>
            <a:off x="381000" y="2559485"/>
            <a:ext cx="21336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Remainder users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34DC04F-1D2B-47C6-BC58-02C21A492BBD}"/>
              </a:ext>
            </a:extLst>
          </p:cNvPr>
          <p:cNvSpPr/>
          <p:nvPr/>
        </p:nvSpPr>
        <p:spPr>
          <a:xfrm>
            <a:off x="381000" y="2834281"/>
            <a:ext cx="175260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TOTAL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EC091A-4B68-4129-9B8B-E782C150695F}"/>
              </a:ext>
            </a:extLst>
          </p:cNvPr>
          <p:cNvSpPr/>
          <p:nvPr/>
        </p:nvSpPr>
        <p:spPr>
          <a:xfrm>
            <a:off x="381000" y="3697881"/>
            <a:ext cx="17526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Electrical boiler 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B9DF5E-6375-4EBA-9A3F-EB1EDE72D0DC}"/>
              </a:ext>
            </a:extLst>
          </p:cNvPr>
          <p:cNvSpPr/>
          <p:nvPr/>
        </p:nvSpPr>
        <p:spPr>
          <a:xfrm>
            <a:off x="381000" y="3943229"/>
            <a:ext cx="17907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Electrical boiler 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1A85F13-B60C-42D6-87EB-C62D3A03ABF5}"/>
              </a:ext>
            </a:extLst>
          </p:cNvPr>
          <p:cNvSpPr/>
          <p:nvPr/>
        </p:nvSpPr>
        <p:spPr>
          <a:xfrm>
            <a:off x="381000" y="4210050"/>
            <a:ext cx="16764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Chiller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0B442F-0F54-4D36-8B4A-E02B0B101A92}"/>
              </a:ext>
            </a:extLst>
          </p:cNvPr>
          <p:cNvSpPr/>
          <p:nvPr/>
        </p:nvSpPr>
        <p:spPr>
          <a:xfrm>
            <a:off x="381000" y="4467164"/>
            <a:ext cx="2133600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Remainder users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D49FA1-1748-4243-8DB6-605761E9228B}"/>
              </a:ext>
            </a:extLst>
          </p:cNvPr>
          <p:cNvSpPr/>
          <p:nvPr/>
        </p:nvSpPr>
        <p:spPr>
          <a:xfrm>
            <a:off x="365760" y="4733985"/>
            <a:ext cx="167640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sz="1000" b="1" dirty="0"/>
              <a:t>TOTAL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1403CCE-0BED-4D46-9600-8CF8640863B3}"/>
              </a:ext>
            </a:extLst>
          </p:cNvPr>
          <p:cNvSpPr/>
          <p:nvPr/>
        </p:nvSpPr>
        <p:spPr>
          <a:xfrm>
            <a:off x="3124200" y="1553845"/>
            <a:ext cx="129540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b="1" dirty="0"/>
              <a:t>January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919983E-5DD4-4F52-B9FA-9BE991B8E079}"/>
              </a:ext>
            </a:extLst>
          </p:cNvPr>
          <p:cNvSpPr/>
          <p:nvPr/>
        </p:nvSpPr>
        <p:spPr>
          <a:xfrm>
            <a:off x="4574931" y="1553845"/>
            <a:ext cx="129540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b="1" dirty="0"/>
              <a:t>February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F54D92A-527F-4B23-A4EC-F02DD1661091}"/>
              </a:ext>
            </a:extLst>
          </p:cNvPr>
          <p:cNvSpPr/>
          <p:nvPr/>
        </p:nvSpPr>
        <p:spPr>
          <a:xfrm>
            <a:off x="6065959" y="1563925"/>
            <a:ext cx="129540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b="1" dirty="0"/>
              <a:t>March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9D0BE1E-608C-4522-B9FB-5D89B8F382A9}"/>
              </a:ext>
            </a:extLst>
          </p:cNvPr>
          <p:cNvSpPr/>
          <p:nvPr/>
        </p:nvSpPr>
        <p:spPr>
          <a:xfrm>
            <a:off x="7457707" y="1543050"/>
            <a:ext cx="129540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b="1" dirty="0"/>
              <a:t>April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3383772-8E99-4D7F-BE86-FA5BDC92EE25}"/>
              </a:ext>
            </a:extLst>
          </p:cNvPr>
          <p:cNvSpPr/>
          <p:nvPr/>
        </p:nvSpPr>
        <p:spPr>
          <a:xfrm>
            <a:off x="3095625" y="3441261"/>
            <a:ext cx="129540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b="1" dirty="0"/>
              <a:t>January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3E8CC10-0000-4A0F-9C96-23B895AE9152}"/>
              </a:ext>
            </a:extLst>
          </p:cNvPr>
          <p:cNvSpPr/>
          <p:nvPr/>
        </p:nvSpPr>
        <p:spPr>
          <a:xfrm>
            <a:off x="4574931" y="3429000"/>
            <a:ext cx="129540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b="1" dirty="0"/>
              <a:t>February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595AC95-3B62-4150-9E7B-1334FA292565}"/>
              </a:ext>
            </a:extLst>
          </p:cNvPr>
          <p:cNvSpPr/>
          <p:nvPr/>
        </p:nvSpPr>
        <p:spPr>
          <a:xfrm>
            <a:off x="6065959" y="3429000"/>
            <a:ext cx="129540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b="1" dirty="0"/>
              <a:t>March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6B33AF3-10B1-4462-A295-4A901EF3F5FA}"/>
              </a:ext>
            </a:extLst>
          </p:cNvPr>
          <p:cNvSpPr/>
          <p:nvPr/>
        </p:nvSpPr>
        <p:spPr>
          <a:xfrm>
            <a:off x="7457707" y="3429000"/>
            <a:ext cx="129540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b="1" dirty="0"/>
              <a:t>April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Scopes and targets</a:t>
            </a:r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304800" y="1752600"/>
          <a:ext cx="8594961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1" name="Worksheet" r:id="rId3" imgW="6000742" imgH="2181085" progId="Excel.Sheet.8">
                  <p:embed/>
                </p:oleObj>
              </mc:Choice>
              <mc:Fallback>
                <p:oleObj name="Worksheet" r:id="rId3" imgW="6000742" imgH="2181085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752600"/>
                        <a:ext cx="8594961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AC700E1B-94A1-4147-906A-5C746446C2BA}"/>
              </a:ext>
            </a:extLst>
          </p:cNvPr>
          <p:cNvSpPr/>
          <p:nvPr/>
        </p:nvSpPr>
        <p:spPr>
          <a:xfrm>
            <a:off x="3297355" y="2438400"/>
            <a:ext cx="129540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b="1" dirty="0"/>
              <a:t>Scope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C588B3-2474-41B7-96E4-0C3CB3409A05}"/>
              </a:ext>
            </a:extLst>
          </p:cNvPr>
          <p:cNvSpPr/>
          <p:nvPr/>
        </p:nvSpPr>
        <p:spPr>
          <a:xfrm>
            <a:off x="7585310" y="2419350"/>
            <a:ext cx="129540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b="1" dirty="0"/>
              <a:t>April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3BFDDA-C7AD-41E2-8910-0702E22336D2}"/>
              </a:ext>
            </a:extLst>
          </p:cNvPr>
          <p:cNvSpPr/>
          <p:nvPr/>
        </p:nvSpPr>
        <p:spPr>
          <a:xfrm>
            <a:off x="365760" y="3191589"/>
            <a:ext cx="77724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b="1" dirty="0"/>
              <a:t>Target 1</a:t>
            </a:r>
          </a:p>
          <a:p>
            <a:pPr algn="ctr"/>
            <a:endParaRPr lang="en-US" sz="1000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C7328A-8358-4ED7-82D2-BF3B75EFED9F}"/>
              </a:ext>
            </a:extLst>
          </p:cNvPr>
          <p:cNvSpPr/>
          <p:nvPr/>
        </p:nvSpPr>
        <p:spPr>
          <a:xfrm>
            <a:off x="304800" y="4586486"/>
            <a:ext cx="771525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b="1" dirty="0"/>
              <a:t>Target 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C86F74-6612-445C-853F-D31731FFB563}"/>
              </a:ext>
            </a:extLst>
          </p:cNvPr>
          <p:cNvSpPr/>
          <p:nvPr/>
        </p:nvSpPr>
        <p:spPr>
          <a:xfrm>
            <a:off x="1219200" y="2760701"/>
            <a:ext cx="5334000" cy="67710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400" dirty="0"/>
              <a:t>Electricity consumption decrease by 5% on an annual level, by economical use of the existing system </a:t>
            </a:r>
            <a:endParaRPr lang="en-US" sz="1000" dirty="0"/>
          </a:p>
          <a:p>
            <a:pPr algn="ctr"/>
            <a:endParaRPr lang="en-US" sz="1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FE505A-BA48-47D8-A00D-2A17B60DD7C3}"/>
              </a:ext>
            </a:extLst>
          </p:cNvPr>
          <p:cNvSpPr/>
          <p:nvPr/>
        </p:nvSpPr>
        <p:spPr>
          <a:xfrm>
            <a:off x="1219200" y="4001710"/>
            <a:ext cx="525780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400" dirty="0"/>
              <a:t>Electricity consumption decrease by 3% in an absolute amount in MKD on an annual level</a:t>
            </a:r>
          </a:p>
          <a:p>
            <a:pPr algn="ctr"/>
            <a:endParaRPr lang="en-US" sz="1000" dirty="0"/>
          </a:p>
          <a:p>
            <a:pPr algn="ctr"/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Consumption monitoring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4185773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Consumption monitoring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0945669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0" y="6492875"/>
            <a:ext cx="365125" cy="365125"/>
          </a:xfrm>
        </p:spPr>
        <p:txBody>
          <a:bodyPr/>
          <a:lstStyle/>
          <a:p>
            <a:fld id="{AAADED80-80E4-40C6-B80B-C774B0C11460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ext Placeholder 6"/>
          <p:cNvSpPr txBox="1">
            <a:spLocks/>
          </p:cNvSpPr>
          <p:nvPr/>
        </p:nvSpPr>
        <p:spPr>
          <a:xfrm>
            <a:off x="3352800" y="5105399"/>
            <a:ext cx="5184576" cy="1387475"/>
          </a:xfrm>
          <a:prstGeom prst="rect">
            <a:avLst/>
          </a:prstGeo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endParaRPr lang="en-GB" sz="2000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lang="en-US" sz="2000" dirty="0" err="1"/>
              <a:t>Viktorija</a:t>
            </a:r>
            <a:r>
              <a:rPr lang="en-US" sz="2000" dirty="0"/>
              <a:t> </a:t>
            </a:r>
            <a:r>
              <a:rPr lang="en-US" sz="2000" dirty="0" err="1"/>
              <a:t>Sadzova</a:t>
            </a:r>
            <a:r>
              <a:rPr lang="en-US" sz="2000" dirty="0"/>
              <a:t>, SMS</a:t>
            </a:r>
            <a:endParaRPr lang="mk-MK" sz="2000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lang="en-US" sz="1600" u="sng" dirty="0">
                <a:solidFill>
                  <a:srgbClr val="901E78"/>
                </a:solidFill>
                <a:hlinkClick r:id="rId3"/>
              </a:rPr>
              <a:t>Viktorija.sazdova@tpconsulting.com.mk</a:t>
            </a:r>
            <a:r>
              <a:rPr kumimoji="0" lang="en-US" sz="1500" b="0" i="0" u="sng" strike="noStrike" kern="1200" cap="none" spc="0" normalizeH="0" noProof="0" dirty="0">
                <a:ln>
                  <a:noFill/>
                </a:ln>
                <a:solidFill>
                  <a:srgbClr val="901E7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1500" b="0" i="0" u="sng" strike="noStrike" kern="1200" cap="none" spc="0" normalizeH="0" baseline="0" noProof="0" dirty="0">
              <a:ln>
                <a:noFill/>
              </a:ln>
              <a:solidFill>
                <a:srgbClr val="901E78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3779912" y="1019201"/>
            <a:ext cx="5085184" cy="1800200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 you for your patience</a:t>
            </a:r>
          </a:p>
        </p:txBody>
      </p:sp>
      <p:pic>
        <p:nvPicPr>
          <p:cNvPr id="8" name="Picture 7" descr="2019-business-solvency-quiz-answers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46204" y="3581400"/>
            <a:ext cx="1752600" cy="1752600"/>
          </a:xfrm>
          <a:prstGeom prst="rect">
            <a:avLst/>
          </a:prstGeom>
          <a:effectLst/>
        </p:spPr>
      </p:pic>
      <p:pic>
        <p:nvPicPr>
          <p:cNvPr id="9" name="Picture 8" descr="T&amp;P logo - svetlo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200" y="1130116"/>
            <a:ext cx="2133600" cy="2061451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Museum built in </a:t>
            </a:r>
            <a:r>
              <a:rPr lang="mk-MK" dirty="0"/>
              <a:t>2011 </a:t>
            </a:r>
            <a:r>
              <a:rPr lang="en-US" dirty="0"/>
              <a:t>in modern style</a:t>
            </a:r>
            <a:r>
              <a:rPr lang="mk-MK" dirty="0"/>
              <a:t>, </a:t>
            </a:r>
            <a:r>
              <a:rPr lang="en-US" dirty="0"/>
              <a:t>by using the current good practices for energy efficiency</a:t>
            </a:r>
            <a:r>
              <a:rPr lang="mk-MK" dirty="0"/>
              <a:t>.</a:t>
            </a:r>
          </a:p>
          <a:p>
            <a:r>
              <a:rPr lang="en-US" dirty="0"/>
              <a:t>The effectiveness of measures for Energy Efficiency as well as the spirit of economical operation are directly related to the modality of operation of the building</a:t>
            </a:r>
            <a:r>
              <a:rPr lang="mk-MK" dirty="0"/>
              <a:t>, </a:t>
            </a:r>
            <a:r>
              <a:rPr lang="en-US" dirty="0"/>
              <a:t>as well as the awareness for the appropriate energy use of the employees</a:t>
            </a:r>
            <a:r>
              <a:rPr lang="mk-MK" dirty="0"/>
              <a:t>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description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The general target is implementation of a system and processes designed in accordance to the standard ISO </a:t>
            </a:r>
            <a:r>
              <a:rPr lang="mk-MK" dirty="0"/>
              <a:t>50001:2011 </a:t>
            </a:r>
            <a:r>
              <a:rPr lang="en-US" dirty="0"/>
              <a:t>that will provide a controlled and systematic modality of energy use in the frames of the building and that will contribute to the energy efficiency increase and cost decrease</a:t>
            </a:r>
            <a:r>
              <a:rPr lang="mk-MK" dirty="0"/>
              <a:t>.</a:t>
            </a:r>
            <a:endParaRPr lang="en-US" dirty="0"/>
          </a:p>
          <a:p>
            <a:r>
              <a:rPr lang="en-US" b="1" dirty="0"/>
              <a:t>Specific targets</a:t>
            </a:r>
          </a:p>
          <a:p>
            <a:pPr lvl="1"/>
            <a:r>
              <a:rPr lang="en-US" dirty="0"/>
              <a:t>Decrease energy costs on an annual level through the introduction of a structured approach for the energy use</a:t>
            </a:r>
            <a:endParaRPr lang="en-US" sz="3200" dirty="0"/>
          </a:p>
          <a:p>
            <a:pPr lvl="1"/>
            <a:r>
              <a:rPr lang="en-US" dirty="0"/>
              <a:t>Implement a Management system for the effective and efficient energy use</a:t>
            </a:r>
            <a:endParaRPr lang="en-US" sz="3200" dirty="0"/>
          </a:p>
          <a:p>
            <a:pPr lvl="1"/>
            <a:r>
              <a:rPr lang="en-US" dirty="0"/>
              <a:t>Increase awareness of the employees for the benefits from efficiently using the energy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targets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dirty="0"/>
              <a:t>Identified main energy users in the building</a:t>
            </a:r>
            <a:endParaRPr lang="en-US" sz="3600" dirty="0"/>
          </a:p>
          <a:p>
            <a:pPr lvl="0"/>
            <a:r>
              <a:rPr lang="en-US" dirty="0"/>
              <a:t>Developed Energy Management Policy </a:t>
            </a:r>
            <a:endParaRPr lang="en-US" sz="3600" dirty="0"/>
          </a:p>
          <a:p>
            <a:pPr lvl="0"/>
            <a:r>
              <a:rPr lang="en-US" dirty="0"/>
              <a:t>Documented Energy Management System according to ISO</a:t>
            </a:r>
            <a:r>
              <a:rPr lang="mk-MK" dirty="0"/>
              <a:t>50001</a:t>
            </a:r>
            <a:endParaRPr lang="en-US" sz="3600" dirty="0"/>
          </a:p>
          <a:p>
            <a:pPr lvl="0"/>
            <a:r>
              <a:rPr lang="en-US" dirty="0"/>
              <a:t>Employees trained for an economical use of energy</a:t>
            </a:r>
            <a:endParaRPr lang="en-US" sz="3600" dirty="0"/>
          </a:p>
          <a:p>
            <a:r>
              <a:rPr lang="en-US" dirty="0"/>
              <a:t>Improved operational capacities and practices for an economical energy use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Analysis of the current energy consumption and identification of the main users</a:t>
            </a:r>
          </a:p>
          <a:p>
            <a:pPr lvl="0"/>
            <a:r>
              <a:rPr lang="en-US" dirty="0"/>
              <a:t>Definition of the Energy Management Policy</a:t>
            </a:r>
          </a:p>
          <a:p>
            <a:pPr lvl="0"/>
            <a:r>
              <a:rPr lang="en-US" dirty="0"/>
              <a:t>Preparation of the Energy Management Manual with the relevant procedures in accordance to ISO </a:t>
            </a:r>
            <a:r>
              <a:rPr lang="mk-MK" dirty="0"/>
              <a:t>50001:2011</a:t>
            </a:r>
            <a:endParaRPr lang="en-US" dirty="0"/>
          </a:p>
          <a:p>
            <a:pPr lvl="0"/>
            <a:r>
              <a:rPr lang="en-US" dirty="0"/>
              <a:t>Definition of scopes and targets for energy consumption</a:t>
            </a:r>
          </a:p>
          <a:p>
            <a:pPr lvl="0"/>
            <a:r>
              <a:rPr lang="en-US" dirty="0"/>
              <a:t>Identification of an Action plan for fast</a:t>
            </a:r>
            <a:r>
              <a:rPr lang="mk-MK" dirty="0"/>
              <a:t>, </a:t>
            </a:r>
            <a:r>
              <a:rPr lang="en-US" dirty="0"/>
              <a:t>however also long-term savings</a:t>
            </a:r>
          </a:p>
          <a:p>
            <a:r>
              <a:rPr lang="en-US" dirty="0"/>
              <a:t>Training of employees for economical spending of the energy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Implementation Activities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 descr="Plannning proces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23" y="304800"/>
            <a:ext cx="8626954" cy="5867400"/>
          </a:xfrm>
          <a:prstGeom prst="rect">
            <a:avLst/>
          </a:prstGeom>
        </p:spPr>
      </p:pic>
      <p:sp useBgFill="1">
        <p:nvSpPr>
          <p:cNvPr id="2" name="TextBox 1">
            <a:extLst>
              <a:ext uri="{FF2B5EF4-FFF2-40B4-BE49-F238E27FC236}">
                <a16:creationId xmlns:a16="http://schemas.microsoft.com/office/drawing/2014/main" id="{261A32D8-F64E-4060-AB78-0D3A2119A3E7}"/>
              </a:ext>
            </a:extLst>
          </p:cNvPr>
          <p:cNvSpPr txBox="1"/>
          <p:nvPr/>
        </p:nvSpPr>
        <p:spPr>
          <a:xfrm>
            <a:off x="1676400" y="533400"/>
            <a:ext cx="5943600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Process of planning of energy consumption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D6AAAA-86F0-4D65-8186-15659353A3FF}"/>
              </a:ext>
            </a:extLst>
          </p:cNvPr>
          <p:cNvSpPr txBox="1"/>
          <p:nvPr/>
        </p:nvSpPr>
        <p:spPr>
          <a:xfrm>
            <a:off x="403860" y="1524000"/>
            <a:ext cx="2110740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Planned input </a:t>
            </a:r>
          </a:p>
          <a:p>
            <a:pPr algn="ctr"/>
            <a:r>
              <a:rPr lang="en-US" sz="1600" b="1" dirty="0"/>
              <a:t>elements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D52169-5C3D-406E-BEB2-2891FF5A591A}"/>
              </a:ext>
            </a:extLst>
          </p:cNvPr>
          <p:cNvSpPr txBox="1"/>
          <p:nvPr/>
        </p:nvSpPr>
        <p:spPr>
          <a:xfrm>
            <a:off x="6564630" y="1600200"/>
            <a:ext cx="211074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Planned output </a:t>
            </a:r>
          </a:p>
          <a:p>
            <a:pPr algn="ctr"/>
            <a:r>
              <a:rPr lang="en-US" sz="1600" b="1" dirty="0"/>
              <a:t>elements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0CA668-6773-4563-A140-38549C80B96A}"/>
              </a:ext>
            </a:extLst>
          </p:cNvPr>
          <p:cNvSpPr txBox="1"/>
          <p:nvPr/>
        </p:nvSpPr>
        <p:spPr>
          <a:xfrm>
            <a:off x="365760" y="2846604"/>
            <a:ext cx="2072640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Current and past energy consumption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35DEF5-5B7B-49DE-875F-E53E792F061F}"/>
              </a:ext>
            </a:extLst>
          </p:cNvPr>
          <p:cNvSpPr txBox="1"/>
          <p:nvPr/>
        </p:nvSpPr>
        <p:spPr>
          <a:xfrm>
            <a:off x="3505200" y="2846604"/>
            <a:ext cx="2034540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A. Analysis of energy 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DB73DE-B95F-48BA-A840-FB7DF87B07A4}"/>
              </a:ext>
            </a:extLst>
          </p:cNvPr>
          <p:cNvSpPr txBox="1"/>
          <p:nvPr/>
        </p:nvSpPr>
        <p:spPr>
          <a:xfrm>
            <a:off x="3495675" y="3886200"/>
            <a:ext cx="2034540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B. Identification of significant users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D6ACB6-B3C2-47B5-B619-9BBE29510397}"/>
              </a:ext>
            </a:extLst>
          </p:cNvPr>
          <p:cNvSpPr txBox="1"/>
          <p:nvPr/>
        </p:nvSpPr>
        <p:spPr>
          <a:xfrm>
            <a:off x="3505200" y="4813756"/>
            <a:ext cx="2034540" cy="95410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C. Identification of possibilities for energy consumption improvement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237879-EA8A-4DFF-A8DE-BB4E1F34A931}"/>
              </a:ext>
            </a:extLst>
          </p:cNvPr>
          <p:cNvSpPr txBox="1"/>
          <p:nvPr/>
        </p:nvSpPr>
        <p:spPr>
          <a:xfrm>
            <a:off x="3505200" y="1538645"/>
            <a:ext cx="2209800" cy="584775"/>
          </a:xfrm>
          <a:custGeom>
            <a:avLst/>
            <a:gdLst>
              <a:gd name="connsiteX0" fmla="*/ 0 w 2177415"/>
              <a:gd name="connsiteY0" fmla="*/ 0 h 584775"/>
              <a:gd name="connsiteX1" fmla="*/ 2177415 w 2177415"/>
              <a:gd name="connsiteY1" fmla="*/ 0 h 584775"/>
              <a:gd name="connsiteX2" fmla="*/ 2177415 w 2177415"/>
              <a:gd name="connsiteY2" fmla="*/ 584775 h 584775"/>
              <a:gd name="connsiteX3" fmla="*/ 0 w 2177415"/>
              <a:gd name="connsiteY3" fmla="*/ 584775 h 584775"/>
              <a:gd name="connsiteX4" fmla="*/ 0 w 2177415"/>
              <a:gd name="connsiteY4" fmla="*/ 0 h 584775"/>
              <a:gd name="connsiteX0" fmla="*/ 0 w 2177415"/>
              <a:gd name="connsiteY0" fmla="*/ 57150 h 641925"/>
              <a:gd name="connsiteX1" fmla="*/ 2177415 w 2177415"/>
              <a:gd name="connsiteY1" fmla="*/ 0 h 641925"/>
              <a:gd name="connsiteX2" fmla="*/ 2177415 w 2177415"/>
              <a:gd name="connsiteY2" fmla="*/ 641925 h 641925"/>
              <a:gd name="connsiteX3" fmla="*/ 0 w 2177415"/>
              <a:gd name="connsiteY3" fmla="*/ 641925 h 641925"/>
              <a:gd name="connsiteX4" fmla="*/ 0 w 2177415"/>
              <a:gd name="connsiteY4" fmla="*/ 57150 h 641925"/>
              <a:gd name="connsiteX0" fmla="*/ 0 w 2177415"/>
              <a:gd name="connsiteY0" fmla="*/ 0 h 680025"/>
              <a:gd name="connsiteX1" fmla="*/ 2177415 w 2177415"/>
              <a:gd name="connsiteY1" fmla="*/ 38100 h 680025"/>
              <a:gd name="connsiteX2" fmla="*/ 2177415 w 2177415"/>
              <a:gd name="connsiteY2" fmla="*/ 680025 h 680025"/>
              <a:gd name="connsiteX3" fmla="*/ 0 w 2177415"/>
              <a:gd name="connsiteY3" fmla="*/ 680025 h 680025"/>
              <a:gd name="connsiteX4" fmla="*/ 0 w 2177415"/>
              <a:gd name="connsiteY4" fmla="*/ 0 h 680025"/>
              <a:gd name="connsiteX0" fmla="*/ 0 w 2177415"/>
              <a:gd name="connsiteY0" fmla="*/ 0 h 680025"/>
              <a:gd name="connsiteX1" fmla="*/ 2158365 w 2177415"/>
              <a:gd name="connsiteY1" fmla="*/ 19050 h 680025"/>
              <a:gd name="connsiteX2" fmla="*/ 2177415 w 2177415"/>
              <a:gd name="connsiteY2" fmla="*/ 680025 h 680025"/>
              <a:gd name="connsiteX3" fmla="*/ 0 w 2177415"/>
              <a:gd name="connsiteY3" fmla="*/ 680025 h 680025"/>
              <a:gd name="connsiteX4" fmla="*/ 0 w 2177415"/>
              <a:gd name="connsiteY4" fmla="*/ 0 h 68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415" h="680025">
                <a:moveTo>
                  <a:pt x="0" y="0"/>
                </a:moveTo>
                <a:lnTo>
                  <a:pt x="2158365" y="19050"/>
                </a:lnTo>
                <a:lnTo>
                  <a:pt x="2177415" y="680025"/>
                </a:lnTo>
                <a:lnTo>
                  <a:pt x="0" y="680025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Review of energy consumption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89A7CC-FE00-4919-8611-73E82DE6C154}"/>
              </a:ext>
            </a:extLst>
          </p:cNvPr>
          <p:cNvSpPr txBox="1"/>
          <p:nvPr/>
        </p:nvSpPr>
        <p:spPr>
          <a:xfrm>
            <a:off x="6574155" y="3108214"/>
            <a:ext cx="2209800" cy="2616101"/>
          </a:xfrm>
          <a:custGeom>
            <a:avLst/>
            <a:gdLst>
              <a:gd name="connsiteX0" fmla="*/ 0 w 2177415"/>
              <a:gd name="connsiteY0" fmla="*/ 0 h 584775"/>
              <a:gd name="connsiteX1" fmla="*/ 2177415 w 2177415"/>
              <a:gd name="connsiteY1" fmla="*/ 0 h 584775"/>
              <a:gd name="connsiteX2" fmla="*/ 2177415 w 2177415"/>
              <a:gd name="connsiteY2" fmla="*/ 584775 h 584775"/>
              <a:gd name="connsiteX3" fmla="*/ 0 w 2177415"/>
              <a:gd name="connsiteY3" fmla="*/ 584775 h 584775"/>
              <a:gd name="connsiteX4" fmla="*/ 0 w 2177415"/>
              <a:gd name="connsiteY4" fmla="*/ 0 h 584775"/>
              <a:gd name="connsiteX0" fmla="*/ 0 w 2177415"/>
              <a:gd name="connsiteY0" fmla="*/ 57150 h 641925"/>
              <a:gd name="connsiteX1" fmla="*/ 2177415 w 2177415"/>
              <a:gd name="connsiteY1" fmla="*/ 0 h 641925"/>
              <a:gd name="connsiteX2" fmla="*/ 2177415 w 2177415"/>
              <a:gd name="connsiteY2" fmla="*/ 641925 h 641925"/>
              <a:gd name="connsiteX3" fmla="*/ 0 w 2177415"/>
              <a:gd name="connsiteY3" fmla="*/ 641925 h 641925"/>
              <a:gd name="connsiteX4" fmla="*/ 0 w 2177415"/>
              <a:gd name="connsiteY4" fmla="*/ 57150 h 641925"/>
              <a:gd name="connsiteX0" fmla="*/ 0 w 2177415"/>
              <a:gd name="connsiteY0" fmla="*/ 0 h 680025"/>
              <a:gd name="connsiteX1" fmla="*/ 2177415 w 2177415"/>
              <a:gd name="connsiteY1" fmla="*/ 38100 h 680025"/>
              <a:gd name="connsiteX2" fmla="*/ 2177415 w 2177415"/>
              <a:gd name="connsiteY2" fmla="*/ 680025 h 680025"/>
              <a:gd name="connsiteX3" fmla="*/ 0 w 2177415"/>
              <a:gd name="connsiteY3" fmla="*/ 680025 h 680025"/>
              <a:gd name="connsiteX4" fmla="*/ 0 w 2177415"/>
              <a:gd name="connsiteY4" fmla="*/ 0 h 680025"/>
              <a:gd name="connsiteX0" fmla="*/ 0 w 2177415"/>
              <a:gd name="connsiteY0" fmla="*/ 0 h 680025"/>
              <a:gd name="connsiteX1" fmla="*/ 2158365 w 2177415"/>
              <a:gd name="connsiteY1" fmla="*/ 19050 h 680025"/>
              <a:gd name="connsiteX2" fmla="*/ 2177415 w 2177415"/>
              <a:gd name="connsiteY2" fmla="*/ 680025 h 680025"/>
              <a:gd name="connsiteX3" fmla="*/ 0 w 2177415"/>
              <a:gd name="connsiteY3" fmla="*/ 680025 h 680025"/>
              <a:gd name="connsiteX4" fmla="*/ 0 w 2177415"/>
              <a:gd name="connsiteY4" fmla="*/ 0 h 68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415" h="680025">
                <a:moveTo>
                  <a:pt x="0" y="0"/>
                </a:moveTo>
                <a:lnTo>
                  <a:pt x="2158365" y="19050"/>
                </a:lnTo>
                <a:lnTo>
                  <a:pt x="2177415" y="680025"/>
                </a:lnTo>
                <a:lnTo>
                  <a:pt x="0" y="680025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en-US" sz="1400" dirty="0"/>
              <a:t>Reference value for energy consumption on an annual level (Energy baseline)</a:t>
            </a:r>
          </a:p>
          <a:p>
            <a:pPr marL="171450" indent="-171450">
              <a:buFontTx/>
              <a:buChar char="-"/>
            </a:pPr>
            <a:r>
              <a:rPr lang="en-US" sz="1400" dirty="0"/>
              <a:t>Reference energy indicators for the main users (</a:t>
            </a:r>
            <a:r>
              <a:rPr lang="en-US" sz="1400" dirty="0" err="1"/>
              <a:t>EnPI</a:t>
            </a:r>
            <a:r>
              <a:rPr lang="en-US" sz="1400" dirty="0"/>
              <a:t>)</a:t>
            </a:r>
          </a:p>
          <a:p>
            <a:pPr marL="171450" indent="-171450">
              <a:buFontTx/>
              <a:buChar char="-"/>
            </a:pPr>
            <a:r>
              <a:rPr lang="en-US" sz="1400" dirty="0"/>
              <a:t>Scopes</a:t>
            </a:r>
          </a:p>
          <a:p>
            <a:pPr marL="171450" indent="-171450">
              <a:buFontTx/>
              <a:buChar char="-"/>
            </a:pPr>
            <a:r>
              <a:rPr lang="en-US" sz="1400" dirty="0"/>
              <a:t>Targets</a:t>
            </a:r>
          </a:p>
          <a:p>
            <a:pPr marL="171450" indent="-171450">
              <a:buFontTx/>
              <a:buChar char="-"/>
            </a:pPr>
            <a:r>
              <a:rPr lang="en-US" sz="1400" dirty="0"/>
              <a:t>Action plan</a:t>
            </a:r>
          </a:p>
          <a:p>
            <a:pPr marL="171450" indent="-171450">
              <a:buFontTx/>
              <a:buChar char="-"/>
            </a:pPr>
            <a:endParaRPr lang="en-US" sz="1200" dirty="0"/>
          </a:p>
          <a:p>
            <a:endParaRPr lang="en-US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B1346A-601D-4B32-85B2-5189D15AD11D}"/>
              </a:ext>
            </a:extLst>
          </p:cNvPr>
          <p:cNvSpPr txBox="1"/>
          <p:nvPr/>
        </p:nvSpPr>
        <p:spPr>
          <a:xfrm>
            <a:off x="334723" y="3616045"/>
            <a:ext cx="2408477" cy="138499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-Relevant factors that influence the energy use</a:t>
            </a:r>
          </a:p>
          <a:p>
            <a:r>
              <a:rPr lang="en-US" sz="1400" dirty="0"/>
              <a:t>-performance/efficiency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Consumption monitoring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428420"/>
              </p:ext>
            </p:extLst>
          </p:nvPr>
        </p:nvGraphicFramePr>
        <p:xfrm>
          <a:off x="342900" y="1447800"/>
          <a:ext cx="8458200" cy="4114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Worksheet" r:id="rId3" imgW="8458363" imgH="2085987" progId="Excel.Sheet.8">
                  <p:embed/>
                </p:oleObj>
              </mc:Choice>
              <mc:Fallback>
                <p:oleObj name="Worksheet" r:id="rId3" imgW="8458363" imgH="2085987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1447800"/>
                        <a:ext cx="8458200" cy="41147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B2C04CA-5064-41BD-8A14-0A9B7F787447}"/>
              </a:ext>
            </a:extLst>
          </p:cNvPr>
          <p:cNvSpPr txBox="1"/>
          <p:nvPr/>
        </p:nvSpPr>
        <p:spPr>
          <a:xfrm>
            <a:off x="1143001" y="1676400"/>
            <a:ext cx="1981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Consumption in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8757B5-E89F-490C-8C1B-FEF4055B5CE7}"/>
              </a:ext>
            </a:extLst>
          </p:cNvPr>
          <p:cNvSpPr txBox="1"/>
          <p:nvPr/>
        </p:nvSpPr>
        <p:spPr>
          <a:xfrm>
            <a:off x="1252536" y="1676400"/>
            <a:ext cx="190500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Consumption in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23A170-63D4-4EDF-821B-A48AE773D6E1}"/>
              </a:ext>
            </a:extLst>
          </p:cNvPr>
          <p:cNvSpPr txBox="1"/>
          <p:nvPr/>
        </p:nvSpPr>
        <p:spPr>
          <a:xfrm>
            <a:off x="3733800" y="1702931"/>
            <a:ext cx="19812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Consumption in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4D5E0F-0238-4E2F-A4EB-A9D1DE654AAE}"/>
              </a:ext>
            </a:extLst>
          </p:cNvPr>
          <p:cNvSpPr txBox="1"/>
          <p:nvPr/>
        </p:nvSpPr>
        <p:spPr>
          <a:xfrm>
            <a:off x="6276975" y="1676400"/>
            <a:ext cx="19812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Consumption in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E13A5E-4D43-4BAE-AB2F-B65E89CF828D}"/>
              </a:ext>
            </a:extLst>
          </p:cNvPr>
          <p:cNvSpPr txBox="1"/>
          <p:nvPr/>
        </p:nvSpPr>
        <p:spPr>
          <a:xfrm>
            <a:off x="1524000" y="2260461"/>
            <a:ext cx="1905001" cy="33855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Electricity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A33767-E0D3-4908-B43F-EE9F9E43A18A}"/>
              </a:ext>
            </a:extLst>
          </p:cNvPr>
          <p:cNvSpPr txBox="1"/>
          <p:nvPr/>
        </p:nvSpPr>
        <p:spPr>
          <a:xfrm>
            <a:off x="4152900" y="2266106"/>
            <a:ext cx="1905001" cy="33855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Electricity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ACAB1C-E2AA-4B61-A0B3-82AEAD3329EA}"/>
              </a:ext>
            </a:extLst>
          </p:cNvPr>
          <p:cNvSpPr txBox="1"/>
          <p:nvPr/>
        </p:nvSpPr>
        <p:spPr>
          <a:xfrm>
            <a:off x="6276975" y="2260461"/>
            <a:ext cx="1905001" cy="33855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Electricity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4CE788-9BF5-4174-8893-8D3E0B01C826}"/>
              </a:ext>
            </a:extLst>
          </p:cNvPr>
          <p:cNvSpPr txBox="1"/>
          <p:nvPr/>
        </p:nvSpPr>
        <p:spPr>
          <a:xfrm>
            <a:off x="1524000" y="3200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84A792-D2C8-4AC4-B466-6B2E28E4D8BC}"/>
              </a:ext>
            </a:extLst>
          </p:cNvPr>
          <p:cNvSpPr txBox="1"/>
          <p:nvPr/>
        </p:nvSpPr>
        <p:spPr>
          <a:xfrm>
            <a:off x="986689" y="2637592"/>
            <a:ext cx="722042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kWh/</a:t>
            </a:r>
            <a:r>
              <a:rPr lang="en-US" sz="1200" dirty="0"/>
              <a:t>month</a:t>
            </a:r>
          </a:p>
          <a:p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53274F-AD69-4D6F-A57A-A49AE66A0AE4}"/>
              </a:ext>
            </a:extLst>
          </p:cNvPr>
          <p:cNvSpPr txBox="1"/>
          <p:nvPr/>
        </p:nvSpPr>
        <p:spPr>
          <a:xfrm>
            <a:off x="3657600" y="2689457"/>
            <a:ext cx="722042" cy="8309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kWh/month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AAE313-EF88-424E-BF86-A1864B8C977F}"/>
              </a:ext>
            </a:extLst>
          </p:cNvPr>
          <p:cNvSpPr txBox="1"/>
          <p:nvPr/>
        </p:nvSpPr>
        <p:spPr>
          <a:xfrm>
            <a:off x="6057901" y="2662926"/>
            <a:ext cx="722042" cy="8309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kWh/month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1C137D-EEBA-40B5-9FB5-7522BFEB4DB8}"/>
              </a:ext>
            </a:extLst>
          </p:cNvPr>
          <p:cNvSpPr txBox="1"/>
          <p:nvPr/>
        </p:nvSpPr>
        <p:spPr>
          <a:xfrm>
            <a:off x="1741959" y="2662926"/>
            <a:ext cx="838472" cy="7848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500" dirty="0" err="1"/>
              <a:t>Calucated</a:t>
            </a:r>
            <a:r>
              <a:rPr lang="en-US" sz="1500" dirty="0"/>
              <a:t> qty kWh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D32501-9D9D-44EF-83DA-FEED911406D8}"/>
              </a:ext>
            </a:extLst>
          </p:cNvPr>
          <p:cNvSpPr txBox="1"/>
          <p:nvPr/>
        </p:nvSpPr>
        <p:spPr>
          <a:xfrm>
            <a:off x="4379642" y="2637592"/>
            <a:ext cx="717315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err="1"/>
              <a:t>Calucated</a:t>
            </a:r>
            <a:r>
              <a:rPr lang="en-US" sz="1400" dirty="0"/>
              <a:t> qty kWh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B20794-1061-4750-B2D6-272914439E85}"/>
              </a:ext>
            </a:extLst>
          </p:cNvPr>
          <p:cNvSpPr txBox="1"/>
          <p:nvPr/>
        </p:nvSpPr>
        <p:spPr>
          <a:xfrm>
            <a:off x="6868455" y="2722438"/>
            <a:ext cx="905415" cy="67710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/>
              <a:t>Calucated</a:t>
            </a:r>
            <a:r>
              <a:rPr lang="en-US" sz="1200" dirty="0"/>
              <a:t> qty </a:t>
            </a:r>
            <a:r>
              <a:rPr lang="en-US" sz="1400" dirty="0"/>
              <a:t>kWh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590579-CFBB-4925-9E8F-0C8C560208CC}"/>
              </a:ext>
            </a:extLst>
          </p:cNvPr>
          <p:cNvSpPr txBox="1"/>
          <p:nvPr/>
        </p:nvSpPr>
        <p:spPr>
          <a:xfrm>
            <a:off x="376129" y="2968659"/>
            <a:ext cx="577332" cy="24622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Month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64FF20D-B99B-4F40-9242-111D01544EE0}"/>
              </a:ext>
            </a:extLst>
          </p:cNvPr>
          <p:cNvSpPr txBox="1"/>
          <p:nvPr/>
        </p:nvSpPr>
        <p:spPr>
          <a:xfrm>
            <a:off x="2671333" y="2666167"/>
            <a:ext cx="905415" cy="738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Costs/month (MKD)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05AE27B-8AB0-480F-800F-172DCAAB025E}"/>
              </a:ext>
            </a:extLst>
          </p:cNvPr>
          <p:cNvSpPr txBox="1"/>
          <p:nvPr/>
        </p:nvSpPr>
        <p:spPr>
          <a:xfrm>
            <a:off x="5108230" y="2674098"/>
            <a:ext cx="905415" cy="738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Costs/month (MKD)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FC654A-23C0-4ACB-BED7-EA285BDEDF47}"/>
              </a:ext>
            </a:extLst>
          </p:cNvPr>
          <p:cNvSpPr txBox="1"/>
          <p:nvPr/>
        </p:nvSpPr>
        <p:spPr>
          <a:xfrm>
            <a:off x="7801635" y="2666167"/>
            <a:ext cx="905415" cy="738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Costs/month (MKD)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75A7C06-6F18-4FB1-9E48-99AAED6B60FD}"/>
              </a:ext>
            </a:extLst>
          </p:cNvPr>
          <p:cNvSpPr txBox="1"/>
          <p:nvPr/>
        </p:nvSpPr>
        <p:spPr>
          <a:xfrm>
            <a:off x="354330" y="3657600"/>
            <a:ext cx="620929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January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Consumption monitoring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4155875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DED80-80E4-40C6-B80B-C774B0C1146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Consumption monitoring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ustom 1">
      <a:dk1>
        <a:sysClr val="windowText" lastClr="000000"/>
      </a:dk1>
      <a:lt1>
        <a:sysClr val="window" lastClr="FFFFFF"/>
      </a:lt1>
      <a:dk2>
        <a:srgbClr val="464646"/>
      </a:dk2>
      <a:lt2>
        <a:srgbClr val="BE289E"/>
      </a:lt2>
      <a:accent1>
        <a:srgbClr val="901E78"/>
      </a:accent1>
      <a:accent2>
        <a:srgbClr val="7030A0"/>
      </a:accent2>
      <a:accent3>
        <a:srgbClr val="EB641B"/>
      </a:accent3>
      <a:accent4>
        <a:srgbClr val="D947BA"/>
      </a:accent4>
      <a:accent5>
        <a:srgbClr val="474B78"/>
      </a:accent5>
      <a:accent6>
        <a:srgbClr val="7D3C4A"/>
      </a:accent6>
      <a:hlink>
        <a:srgbClr val="D947BA"/>
      </a:hlink>
      <a:folHlink>
        <a:srgbClr val="BE289E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2865</TotalTime>
  <Words>680</Words>
  <Application>Microsoft Office PowerPoint</Application>
  <PresentationFormat>On-screen Show (4:3)</PresentationFormat>
  <Paragraphs>158</Paragraphs>
  <Slides>16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Calibri</vt:lpstr>
      <vt:lpstr>Courier New</vt:lpstr>
      <vt:lpstr>Lucida Sans Unicode</vt:lpstr>
      <vt:lpstr>Trebuchet MS</vt:lpstr>
      <vt:lpstr>Verdana</vt:lpstr>
      <vt:lpstr>Wingdings</vt:lpstr>
      <vt:lpstr>Wingdings 2</vt:lpstr>
      <vt:lpstr>Wingdings 3</vt:lpstr>
      <vt:lpstr>Concourse</vt:lpstr>
      <vt:lpstr>Worksheet</vt:lpstr>
      <vt:lpstr>Presentation of an existing example of Energy Management System implementation in accordance to ISO50001</vt:lpstr>
      <vt:lpstr>Building description</vt:lpstr>
      <vt:lpstr>Implementation targets</vt:lpstr>
      <vt:lpstr>Results</vt:lpstr>
      <vt:lpstr>Implementation Activities</vt:lpstr>
      <vt:lpstr>PowerPoint Presentation</vt:lpstr>
      <vt:lpstr>Consumption monitoring</vt:lpstr>
      <vt:lpstr>Consumption monitoring</vt:lpstr>
      <vt:lpstr>Consumption monitoring</vt:lpstr>
      <vt:lpstr>Consumption monitoring</vt:lpstr>
      <vt:lpstr>Significant users list</vt:lpstr>
      <vt:lpstr>Consumption monitoring by significant users</vt:lpstr>
      <vt:lpstr>Scopes and targets</vt:lpstr>
      <vt:lpstr>Consumption monitoring</vt:lpstr>
      <vt:lpstr>Consumption monitoring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T&amp;P Consulting</dc:creator>
  <cp:lastModifiedBy>Sanda</cp:lastModifiedBy>
  <cp:revision>290</cp:revision>
  <cp:lastPrinted>2015-12-09T07:29:56Z</cp:lastPrinted>
  <dcterms:created xsi:type="dcterms:W3CDTF">2010-11-29T06:51:58Z</dcterms:created>
  <dcterms:modified xsi:type="dcterms:W3CDTF">2017-12-19T14:30:33Z</dcterms:modified>
</cp:coreProperties>
</file>