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0" r:id="rId2"/>
    <p:sldId id="262" r:id="rId3"/>
    <p:sldId id="263" r:id="rId4"/>
    <p:sldId id="257" r:id="rId5"/>
    <p:sldId id="264" r:id="rId6"/>
    <p:sldId id="265" r:id="rId7"/>
    <p:sldId id="259" r:id="rId8"/>
    <p:sldId id="261" r:id="rId9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22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A%20Recovered\Sostojba%20121002\Fakultet\Evropski%20energetski%20menadzer\UNIDO\Bulmak\Regresija\Dobrevo%20i%20Flotacija%20regretion%202017%23111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A%20Recovered\Sostojba%20121002\Fakultet\Evropski%20energetski%20menadzer\UNIDO\Bulmak\Regresija\Dobrevo%20i%20Flotacija%20regretion%202017%2311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EnPC Flotation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Sheet8!$C$2</c:f>
              <c:strCache>
                <c:ptCount val="1"/>
                <c:pt idx="0">
                  <c:v>EnPC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Sheet8!$B$3:$B$11</c:f>
              <c:numCache>
                <c:formatCode>mmm/yy</c:formatCode>
                <c:ptCount val="9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</c:numCache>
            </c:numRef>
          </c:cat>
          <c:val>
            <c:numRef>
              <c:f>Sheet8!$C$3:$C$11</c:f>
              <c:numCache>
                <c:formatCode>General</c:formatCode>
                <c:ptCount val="9"/>
                <c:pt idx="0">
                  <c:v>1.5859424687752401</c:v>
                </c:pt>
                <c:pt idx="1">
                  <c:v>1.0108149590208328</c:v>
                </c:pt>
                <c:pt idx="2">
                  <c:v>1.0033455605548667</c:v>
                </c:pt>
                <c:pt idx="3">
                  <c:v>0.96126897603065264</c:v>
                </c:pt>
                <c:pt idx="4">
                  <c:v>1.0356151545816208</c:v>
                </c:pt>
                <c:pt idx="5">
                  <c:v>1.0013125037083794</c:v>
                </c:pt>
                <c:pt idx="6">
                  <c:v>0.97880443641785697</c:v>
                </c:pt>
                <c:pt idx="7">
                  <c:v>1.0219099859356278</c:v>
                </c:pt>
                <c:pt idx="8">
                  <c:v>0.98582890903719134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F4A-43D3-948A-6FFC203E89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9006080"/>
        <c:axId val="89008384"/>
      </c:lineChart>
      <c:dateAx>
        <c:axId val="89006080"/>
        <c:scaling>
          <c:orientation val="minMax"/>
        </c:scaling>
        <c:delete val="0"/>
        <c:axPos val="b"/>
        <c:numFmt formatCode="mmm/yy" sourceLinked="1"/>
        <c:majorTickMark val="out"/>
        <c:minorTickMark val="none"/>
        <c:tickLblPos val="nextTo"/>
        <c:crossAx val="89008384"/>
        <c:crosses val="autoZero"/>
        <c:auto val="1"/>
        <c:lblOffset val="100"/>
        <c:baseTimeUnit val="months"/>
      </c:dateAx>
      <c:valAx>
        <c:axId val="89008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0060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EnPC Mine Dobrevo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Sheet8!$I$2</c:f>
              <c:strCache>
                <c:ptCount val="1"/>
                <c:pt idx="0">
                  <c:v>EnPC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Sheet8!$H$3:$H$11</c:f>
              <c:numCache>
                <c:formatCode>mmm/yy</c:formatCode>
                <c:ptCount val="9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</c:numCache>
            </c:numRef>
          </c:cat>
          <c:val>
            <c:numRef>
              <c:f>Sheet8!$I$3:$I$11</c:f>
              <c:numCache>
                <c:formatCode>General</c:formatCode>
                <c:ptCount val="9"/>
                <c:pt idx="0">
                  <c:v>1.4385529187544195</c:v>
                </c:pt>
                <c:pt idx="1">
                  <c:v>1.0226473242870069</c:v>
                </c:pt>
                <c:pt idx="2">
                  <c:v>0.99258290952114847</c:v>
                </c:pt>
                <c:pt idx="3">
                  <c:v>0.9485407702607096</c:v>
                </c:pt>
                <c:pt idx="4">
                  <c:v>1.0524390320767198</c:v>
                </c:pt>
                <c:pt idx="5">
                  <c:v>1.004377606450205</c:v>
                </c:pt>
                <c:pt idx="6">
                  <c:v>0.97621644484191905</c:v>
                </c:pt>
                <c:pt idx="7">
                  <c:v>1.018954599493028</c:v>
                </c:pt>
                <c:pt idx="8">
                  <c:v>0.98386528528648309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050-4C5A-A538-10E126F635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079040"/>
        <c:axId val="49080576"/>
      </c:lineChart>
      <c:dateAx>
        <c:axId val="49079040"/>
        <c:scaling>
          <c:orientation val="minMax"/>
        </c:scaling>
        <c:delete val="0"/>
        <c:axPos val="b"/>
        <c:numFmt formatCode="mmm/yy" sourceLinked="1"/>
        <c:majorTickMark val="out"/>
        <c:minorTickMark val="none"/>
        <c:tickLblPos val="nextTo"/>
        <c:crossAx val="49080576"/>
        <c:crosses val="autoZero"/>
        <c:auto val="1"/>
        <c:lblOffset val="100"/>
        <c:baseTimeUnit val="months"/>
      </c:dateAx>
      <c:valAx>
        <c:axId val="49080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0790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79A87-B833-4069-A342-52D93DFDB20C}" type="datetimeFigureOut">
              <a:rPr lang="mk-MK" smtClean="0"/>
              <a:t>13.12.2017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083C1-28A4-4829-A9A7-66333DDECB8F}" type="slidenum">
              <a:rPr lang="mk-MK" smtClean="0"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United Nations Industrial Development Organization – all rights reserved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AFEEE-3F71-4105-9DF1-A6137680188B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United Nations Industrial Development Organization – all rights reserved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AFEEE-3F71-4105-9DF1-A6137680188B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United Nations Industrial Development Organization – all rights reserved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AFEEE-3F71-4105-9DF1-A6137680188B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United Nations Industrial Development Organization – all rights reserved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AFEEE-3F71-4105-9DF1-A6137680188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United Nations Industrial Development Organization – all rights reserved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AFEEE-3F71-4105-9DF1-A6137680188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© United Nations Industrial Development Organization – all rights reserved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AFEEE-3F71-4105-9DF1-A6137680188B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E9AED-2617-4979-9BA4-375B1F933D19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CBD48-E592-4CF3-865B-6A3649A141B9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FB078-59CF-4769-9BBA-34DC18B9D88D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57FD0-C47C-41C7-B059-C56E3A93A4DD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3688" y="765178"/>
            <a:ext cx="2105025" cy="5616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2" y="765178"/>
            <a:ext cx="6167438" cy="5616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40520-09A5-40DB-9DBC-ED185E67408F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1C5C0-FD2B-48FD-9334-D9782A9E0C30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2" y="765175"/>
            <a:ext cx="8424863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23852" y="1989138"/>
            <a:ext cx="8424863" cy="4392612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CC22C-E79C-45B8-B100-49B60051DC8C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79A13-C1CF-4E35-B6A7-EF599E8E779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2169A-8D5F-4398-BD3B-7320516F25A2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5A2A6-A723-4790-907B-E163679E3260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AFD6-899B-4C72-86D7-5676D20D81A9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48244-1977-42B2-9916-8B67546D6187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989138"/>
            <a:ext cx="413543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1690" y="1989138"/>
            <a:ext cx="413702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3250A-B30E-4CD4-A823-85A5292191C1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4EFCA-A2B8-4347-8CC6-DDB9267D65C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FD94B-29AB-475C-A100-3D76ACF3FC5E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D41F7-CCBF-45C2-B747-CB2FE7B5DA9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AE3F5-4535-4FBC-962F-44BAA4716106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2DE8F-EE45-4232-8237-4B488324348A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7CF65-D000-4FF1-BC29-6C3F04AF4E94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1EC58-3200-428E-A534-FC0BF0525928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8D270-83A8-45D2-BBB3-C6D4D3511B9E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1E10B-EC67-4CE8-8D49-35C98AB2DCF2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D7E7D-B370-49BE-A696-CB51B6A8CCC7}" type="datetime1">
              <a:rPr lang="en-US">
                <a:solidFill>
                  <a:srgbClr val="FFFFFF"/>
                </a:solidFill>
              </a:rPr>
              <a:pPr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F1B37-30F6-428A-87CE-7A797246766D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2" y="765175"/>
            <a:ext cx="84248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2" y="1989138"/>
            <a:ext cx="842486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3852" y="6553200"/>
            <a:ext cx="22780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smtClean="0">
                <a:solidFill>
                  <a:schemeClr val="bg1"/>
                </a:solidFill>
                <a:latin typeface="MetaBold-Roman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375293-1E3B-47E2-988A-604FB4784CAC}" type="datetime1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12/13/2017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6690" y="6553200"/>
            <a:ext cx="22320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MetaBold-Roman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DA059E-CEB6-4CBA-9DF8-B5C3D6E11599}" type="slidenum">
              <a:rPr lang="en-GB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  <p:pic>
        <p:nvPicPr>
          <p:cNvPr id="3" name="Picture 8" descr="banner3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9" descr="footer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75417"/>
            <a:ext cx="91440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235373"/>
          </a:solidFill>
          <a:latin typeface="MetaBold-Roman" pitchFamily="50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ü"/>
        <a:defRPr sz="2800">
          <a:solidFill>
            <a:srgbClr val="23537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sz="2400">
          <a:solidFill>
            <a:srgbClr val="235373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23537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235373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235373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35373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35373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35373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235373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1D4F44-1652-48DD-8FA0-6A2C97DA1ADA}" type="slidenum">
              <a:rPr lang="en-GB" smtClean="0">
                <a:solidFill>
                  <a:srgbClr val="FFFFFF"/>
                </a:solidFill>
                <a:cs typeface="Arial" charset="0"/>
              </a:rPr>
              <a:pPr/>
              <a:t>1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9458" name="Picture 2" descr="http://sitel.com.mk/sites/default/files/styles/large/public/article/teaser-images/2016/april/139898-48879.jpg?itok=A6CeSQY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604" y="908720"/>
            <a:ext cx="9149604" cy="5544616"/>
          </a:xfrm>
          <a:prstGeom prst="rect">
            <a:avLst/>
          </a:prstGeo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23528" y="1340768"/>
            <a:ext cx="8496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kern="0">
                <a:solidFill>
                  <a:srgbClr val="FF0000"/>
                </a:solidFill>
                <a:latin typeface="Arial" pitchFamily="34" charset="0"/>
              </a:rPr>
              <a:t>Implementation of EnMS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kern="0">
                <a:solidFill>
                  <a:srgbClr val="FF0000"/>
                </a:solidFill>
                <a:latin typeface="Arial" pitchFamily="34" charset="0"/>
              </a:rPr>
              <a:t>in Bulmak 2016</a:t>
            </a:r>
            <a:endParaRPr lang="en-US" sz="5400" b="1" kern="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1D4F44-1652-48DD-8FA0-6A2C97DA1ADA}" type="slidenum">
              <a:rPr lang="en-GB" smtClean="0">
                <a:solidFill>
                  <a:srgbClr val="FFFFFF"/>
                </a:solidFill>
                <a:cs typeface="Arial" charset="0"/>
              </a:rPr>
              <a:pPr/>
              <a:t>2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-36512" y="4221088"/>
            <a:ext cx="3888432" cy="2016224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USE: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ELECTRICITY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OIL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WATER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EXPLOSIVES</a:t>
            </a:r>
            <a:endParaRPr lang="en-US" sz="2800" b="1" kern="0" dirty="0">
              <a:solidFill>
                <a:srgbClr val="235373"/>
              </a:solidFill>
            </a:endParaRPr>
          </a:p>
        </p:txBody>
      </p:sp>
      <p:pic>
        <p:nvPicPr>
          <p:cNvPr id="28674" name="Picture 2" descr="Резултат со слика за bulmak probishti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678" y="4005064"/>
            <a:ext cx="5331834" cy="2448695"/>
          </a:xfrm>
          <a:prstGeom prst="rect">
            <a:avLst/>
          </a:prstGeom>
          <a:noFill/>
        </p:spPr>
      </p:pic>
      <p:pic>
        <p:nvPicPr>
          <p:cNvPr id="8" name="Picture 2" descr="http://sitel.com.mk/sites/default/files/styles/large/public/article/teaser-images/2017/march/rudari-1-111758.jpg?itok=4690OcT-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15472"/>
            <a:ext cx="4860032" cy="3089592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860032" y="1412776"/>
            <a:ext cx="4283968" cy="2376264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2 MINES: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DOBREVO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TORANICA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2 FLOTATION PLANTS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2800" b="1" kern="0">
                <a:solidFill>
                  <a:srgbClr val="235373"/>
                </a:solidFill>
                <a:latin typeface="Arial" charset="0"/>
              </a:rPr>
              <a:t>TAILINGS SKRDOVO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Tx/>
              <a:buChar char="-"/>
              <a:defRPr/>
            </a:pPr>
            <a:endParaRPr lang="en-US" sz="2400" b="1" kern="0" dirty="0">
              <a:solidFill>
                <a:srgbClr val="235373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1D4F44-1652-48DD-8FA0-6A2C97DA1ADA}" type="slidenum">
              <a:rPr lang="en-GB" smtClean="0">
                <a:solidFill>
                  <a:srgbClr val="FFFFFF"/>
                </a:solidFill>
                <a:cs typeface="Arial" charset="0"/>
              </a:rPr>
              <a:pPr/>
              <a:t>3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528" y="845592"/>
            <a:ext cx="8496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kern="0">
                <a:solidFill>
                  <a:srgbClr val="000000"/>
                </a:solidFill>
                <a:latin typeface="Arial" pitchFamily="34" charset="0"/>
              </a:rPr>
              <a:t>Barriers &amp; Drivers</a:t>
            </a:r>
            <a:endParaRPr lang="en-US" sz="4400" b="1" kern="0" dirty="0">
              <a:solidFill>
                <a:srgbClr val="000000"/>
              </a:solidFill>
              <a:latin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51520" y="1556792"/>
          <a:ext cx="8712968" cy="4951957"/>
        </p:xfrm>
        <a:graphic>
          <a:graphicData uri="http://schemas.openxmlformats.org/drawingml/2006/table">
            <a:tbl>
              <a:tblPr/>
              <a:tblGrid>
                <a:gridCol w="469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5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88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88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2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#</a:t>
                      </a:r>
                    </a:p>
                  </a:txBody>
                  <a:tcPr marL="53696" marR="53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Drivers</a:t>
                      </a:r>
                    </a:p>
                  </a:txBody>
                  <a:tcPr marL="53696" marR="53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Barriers</a:t>
                      </a:r>
                    </a:p>
                  </a:txBody>
                  <a:tcPr marL="53696" marR="53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Solutions</a:t>
                      </a:r>
                    </a:p>
                  </a:txBody>
                  <a:tcPr marL="53696" marR="5369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Purchasing new measuring equipment</a:t>
                      </a:r>
                      <a:br>
                        <a:rPr lang="mk-MK" sz="1150">
                          <a:latin typeface="Calibri"/>
                          <a:ea typeface="Calibri"/>
                          <a:cs typeface="Arial"/>
                        </a:rPr>
                      </a:br>
                      <a:endParaRPr lang="mk-MK" sz="115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Difficulties in obtaining information about the energy consumption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Talk to management about energy metering importance, build structured system to collect data, explain the need for metering in order to track credible EnPIs and make regression analyses.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8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Training of management and workers for EnMS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 Poor information regarding ECOs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Invite consultants to propose solutions for energy conservation opportunities, initiate projects and present them to middle/top management.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7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People with real ambition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Lack of time or other priorities/Energy manager lacks influence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Initiate and introduce incentives/ motivation schemes for personnel who will raise ideas/ take actions for energy savings, introduce awards for the best solutions.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7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Available in-house personnel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Lack of competence in certain areas for energy saving improvement, lack of interest to hire external consultants/companies for energy saving opportunities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Invite companies to propose solutions/proposals for energy saving opportunities, initiate projects and present them to middle/top management.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01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Awareness to energy savings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Lack of interst for energy savings/ behavior to no-cost measures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mk-MK" sz="1150">
                          <a:latin typeface="Calibri"/>
                          <a:ea typeface="Calibri"/>
                          <a:cs typeface="Arial"/>
                        </a:rPr>
                        <a:t>Initiate and introduce incentives/ motivation schemes for personnel who will raise ideas/ take actions for energy savings, introduce monetary awards for first three winners on monthly/quarterly basis.</a:t>
                      </a:r>
                    </a:p>
                  </a:txBody>
                  <a:tcPr marL="53696" marR="53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1D4F44-1652-48DD-8FA0-6A2C97DA1ADA}" type="slidenum">
              <a:rPr lang="en-GB" smtClean="0">
                <a:solidFill>
                  <a:srgbClr val="FFFFFF"/>
                </a:solidFill>
                <a:cs typeface="Arial" charset="0"/>
              </a:rPr>
              <a:pPr/>
              <a:t>4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528" y="836712"/>
            <a:ext cx="8496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kern="0">
                <a:solidFill>
                  <a:srgbClr val="000000"/>
                </a:solidFill>
                <a:latin typeface="Arial" pitchFamily="34" charset="0"/>
              </a:rPr>
              <a:t>Baseline Models for Electricity</a:t>
            </a:r>
            <a:endParaRPr lang="en-US" sz="4000" b="1" kern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51520" y="1628800"/>
            <a:ext cx="8352928" cy="792088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>
                <a:solidFill>
                  <a:srgbClr val="FF0000"/>
                </a:solidFill>
              </a:rPr>
              <a:t>Period Feb 2017-  Sep 2017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>
                <a:solidFill>
                  <a:srgbClr val="FF0000"/>
                </a:solidFill>
              </a:rPr>
              <a:t>Splitted Mine and Flotation models</a:t>
            </a:r>
            <a:endParaRPr lang="en-US" sz="2400" b="1" kern="0" dirty="0">
              <a:solidFill>
                <a:srgbClr val="FF0000"/>
              </a:solidFill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251520" y="2348880"/>
          <a:ext cx="42484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4572000" y="2348880"/>
          <a:ext cx="435597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411760" y="5085184"/>
            <a:ext cx="3888432" cy="1944216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Ore quantity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Gangue quantity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Metal concentrate quantity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5580112" y="5085184"/>
            <a:ext cx="2952328" cy="1224136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HDD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CDD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Precipitation (Water)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07504" y="5373216"/>
            <a:ext cx="2376264" cy="648072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4400" b="1" kern="0">
                <a:latin typeface="Arial" charset="0"/>
              </a:rPr>
              <a:t>EnPIs: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1B1EC58-3200-428E-A534-FC0BF0525928}" type="slidenum">
              <a:rPr lang="en-GB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23528" y="836712"/>
            <a:ext cx="8496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kern="0">
                <a:solidFill>
                  <a:srgbClr val="000000"/>
                </a:solidFill>
                <a:latin typeface="Arial" pitchFamily="34" charset="0"/>
              </a:rPr>
              <a:t>Significant Energy Users (SEUs)</a:t>
            </a:r>
            <a:endParaRPr lang="en-US" sz="4000" b="1" kern="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9698" name="Picture 2" descr="D:\AA Recovered\Sostojba 121002\Sliki data\Samsung\170817\20170727_1234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880320" cy="2160240"/>
          </a:xfrm>
          <a:prstGeom prst="rect">
            <a:avLst/>
          </a:prstGeom>
          <a:noFill/>
        </p:spPr>
      </p:pic>
      <p:pic>
        <p:nvPicPr>
          <p:cNvPr id="29699" name="Picture 3" descr="D:\AA Recovered\Sostojba 121002\Sliki data\Samsung\170817\20170727_1204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384884"/>
            <a:ext cx="4392488" cy="3294366"/>
          </a:xfrm>
          <a:prstGeom prst="rect">
            <a:avLst/>
          </a:prstGeom>
          <a:noFill/>
        </p:spPr>
      </p:pic>
      <p:pic>
        <p:nvPicPr>
          <p:cNvPr id="29701" name="Picture 5" descr="Резултат со слика за mine underground dewatering pump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437112"/>
            <a:ext cx="2912615" cy="1925564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475656" y="5877272"/>
            <a:ext cx="4968552" cy="57606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Mine Dewatering Pumps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004048" y="3933056"/>
            <a:ext cx="4968552" cy="57606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Compressed Air System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475656" y="1772816"/>
            <a:ext cx="4968552" cy="57606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Mine Ventilation System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1B1EC58-3200-428E-A534-FC0BF0525928}" type="slidenum">
              <a:rPr lang="en-GB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23528" y="836712"/>
            <a:ext cx="8496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kern="0">
                <a:solidFill>
                  <a:srgbClr val="000000"/>
                </a:solidFill>
                <a:latin typeface="Arial" pitchFamily="34" charset="0"/>
              </a:rPr>
              <a:t>Significant Energy Users (SEUs)</a:t>
            </a:r>
            <a:endParaRPr lang="en-US" sz="4000" b="1" kern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83568" y="5733256"/>
            <a:ext cx="4968552" cy="57606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Grinders with Balls and Bars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788024" y="3573016"/>
            <a:ext cx="4968552" cy="57606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Electric Motors- Flotation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411760" y="1844824"/>
            <a:ext cx="4968552" cy="57606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2400" b="1" kern="0"/>
              <a:t>Ore Jaw Crusher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2400" b="1" kern="0" dirty="0">
              <a:solidFill>
                <a:srgbClr val="FF0000"/>
              </a:solidFill>
            </a:endParaRPr>
          </a:p>
        </p:txBody>
      </p:sp>
      <p:pic>
        <p:nvPicPr>
          <p:cNvPr id="30722" name="Picture 2" descr="Резултат со слика за flotation zin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492896"/>
            <a:ext cx="4464495" cy="2880320"/>
          </a:xfrm>
          <a:prstGeom prst="rect">
            <a:avLst/>
          </a:prstGeom>
          <a:noFill/>
        </p:spPr>
      </p:pic>
      <p:pic>
        <p:nvPicPr>
          <p:cNvPr id="30726" name="Picture 6" descr="Резултат со слика за lead ore grin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05064"/>
            <a:ext cx="3456384" cy="2376264"/>
          </a:xfrm>
          <a:prstGeom prst="rect">
            <a:avLst/>
          </a:prstGeom>
          <a:noFill/>
        </p:spPr>
      </p:pic>
      <p:pic>
        <p:nvPicPr>
          <p:cNvPr id="30728" name="Picture 8" descr="Резултат со слика за zinc ore crusher jaw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6602" y="1556792"/>
            <a:ext cx="3396790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1D4F44-1652-48DD-8FA0-6A2C97DA1ADA}" type="slidenum">
              <a:rPr lang="en-GB" smtClean="0">
                <a:solidFill>
                  <a:srgbClr val="FFFFFF"/>
                </a:solidFill>
                <a:cs typeface="Arial" charset="0"/>
              </a:rPr>
              <a:pPr/>
              <a:t>7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1508" name="AutoShape 4" descr="Резултат со слика за bulmak probishtip"/>
          <p:cNvSpPr>
            <a:spLocks noChangeAspect="1" noChangeArrowheads="1"/>
          </p:cNvSpPr>
          <p:nvPr/>
        </p:nvSpPr>
        <p:spPr bwMode="auto">
          <a:xfrm>
            <a:off x="155575" y="-1309688"/>
            <a:ext cx="4857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k-MK"/>
          </a:p>
        </p:txBody>
      </p:sp>
      <p:sp>
        <p:nvSpPr>
          <p:cNvPr id="21510" name="AutoShape 6" descr="Резултат со слика за bulmak probishtip"/>
          <p:cNvSpPr>
            <a:spLocks noChangeAspect="1" noChangeArrowheads="1"/>
          </p:cNvSpPr>
          <p:nvPr/>
        </p:nvSpPr>
        <p:spPr bwMode="auto">
          <a:xfrm>
            <a:off x="155575" y="-1309688"/>
            <a:ext cx="4857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k-MK"/>
          </a:p>
        </p:txBody>
      </p:sp>
      <p:sp>
        <p:nvSpPr>
          <p:cNvPr id="21512" name="AutoShape 8" descr="Резултат со слика за bulmak probishtip"/>
          <p:cNvSpPr>
            <a:spLocks noChangeAspect="1" noChangeArrowheads="1"/>
          </p:cNvSpPr>
          <p:nvPr/>
        </p:nvSpPr>
        <p:spPr bwMode="auto">
          <a:xfrm>
            <a:off x="155575" y="-1309688"/>
            <a:ext cx="4857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k-MK"/>
          </a:p>
        </p:txBody>
      </p:sp>
      <p:sp>
        <p:nvSpPr>
          <p:cNvPr id="21514" name="AutoShape 10" descr="Резултат со слика за bulmak probishtip"/>
          <p:cNvSpPr>
            <a:spLocks noChangeAspect="1" noChangeArrowheads="1"/>
          </p:cNvSpPr>
          <p:nvPr/>
        </p:nvSpPr>
        <p:spPr bwMode="auto">
          <a:xfrm>
            <a:off x="155575" y="-1309688"/>
            <a:ext cx="4857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k-MK"/>
          </a:p>
        </p:txBody>
      </p:sp>
      <p:pic>
        <p:nvPicPr>
          <p:cNvPr id="21516" name="Picture 12" descr="http://kurir.mk/wp-content/uploads/2017/03/ruda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36712"/>
            <a:ext cx="9144001" cy="5661249"/>
          </a:xfrm>
          <a:prstGeom prst="rect">
            <a:avLst/>
          </a:prstGeom>
          <a:noFill/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251520" y="845592"/>
            <a:ext cx="8496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kern="0">
                <a:solidFill>
                  <a:srgbClr val="FFC000"/>
                </a:solidFill>
                <a:latin typeface="Arial" pitchFamily="34" charset="0"/>
              </a:rPr>
              <a:t>Energy Conservation Opportunities</a:t>
            </a:r>
            <a:endParaRPr lang="en-US" sz="3600" b="1" kern="0" dirty="0">
              <a:solidFill>
                <a:srgbClr val="FFC000"/>
              </a:solidFill>
              <a:latin typeface="Arial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123728" y="1916832"/>
            <a:ext cx="6552728" cy="4536504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Awareness Campaign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Management and Standards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Measurement Equipment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Compressed Air Optimisation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Ventilation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Dewatering Pumps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Precise Dosing of Chemicals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US" sz="3200" b="1" kern="0">
                <a:solidFill>
                  <a:srgbClr val="FFFF00"/>
                </a:solidFill>
              </a:rPr>
              <a:t>Electric Motors Optimisation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itchFamily="34" charset="0"/>
              <a:buChar char="•"/>
              <a:defRPr/>
            </a:pPr>
            <a:endParaRPr lang="en-US" sz="3200" b="1" kern="0" dirty="0">
              <a:solidFill>
                <a:srgbClr val="FFFF00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0" y="3356992"/>
            <a:ext cx="2376264" cy="648072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4400" b="1" kern="0">
                <a:solidFill>
                  <a:srgbClr val="FF0000"/>
                </a:solidFill>
                <a:latin typeface="Arial" charset="0"/>
              </a:rPr>
              <a:t>ECOs: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51D4F44-1652-48DD-8FA0-6A2C97DA1ADA}" type="slidenum">
              <a:rPr lang="en-GB" smtClean="0">
                <a:solidFill>
                  <a:srgbClr val="FFFFFF"/>
                </a:solidFill>
                <a:cs typeface="Arial" charset="0"/>
              </a:rPr>
              <a:pPr/>
              <a:t>8</a:t>
            </a:fld>
            <a:endParaRPr lang="en-GB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4578" name="Picture 2" descr="http://plusinfo.mk/Upload/Images/%d1%80%d1%83%d0%b4%d0%bd%d0%b8%d0%ba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9144000" cy="5544616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292080" y="5301208"/>
            <a:ext cx="4032448" cy="1080120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b="1" kern="0">
                <a:solidFill>
                  <a:schemeClr val="bg1"/>
                </a:solidFill>
                <a:latin typeface="Arial" charset="0"/>
              </a:rPr>
              <a:t>Goran Tanchevski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b="1" kern="0">
                <a:solidFill>
                  <a:schemeClr val="bg1"/>
                </a:solidFill>
                <a:latin typeface="Arial" charset="0"/>
              </a:rPr>
              <a:t>National Consultant for EnMS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b="1" kern="0">
                <a:solidFill>
                  <a:schemeClr val="bg1"/>
                </a:solidFill>
                <a:latin typeface="Arial" charset="0"/>
              </a:rPr>
              <a:t>Ph.: +389 70 328 530</a:t>
            </a:r>
          </a:p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b="1" kern="0">
                <a:solidFill>
                  <a:schemeClr val="bg1"/>
                </a:solidFill>
                <a:latin typeface="Arial" charset="0"/>
              </a:rPr>
              <a:t>Email: goran@gttp.mk</a:t>
            </a:r>
            <a:endParaRPr lang="en-US" b="1" kern="0" dirty="0">
              <a:solidFill>
                <a:schemeClr val="bg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043608" y="980728"/>
            <a:ext cx="6840760" cy="1080120"/>
          </a:xfrm>
          <a:prstGeom prst="rect">
            <a:avLst/>
          </a:prstGeom>
        </p:spPr>
        <p:txBody>
          <a:bodyPr/>
          <a:lstStyle/>
          <a:p>
            <a:pPr marL="34290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4000" b="1" kern="0">
                <a:solidFill>
                  <a:srgbClr val="FFFF99"/>
                </a:solidFill>
                <a:latin typeface="Arial" charset="0"/>
              </a:rPr>
              <a:t>There is a light at the end of the tunel</a:t>
            </a:r>
            <a:endParaRPr lang="en-US" sz="4000" b="1" kern="0" dirty="0">
              <a:solidFill>
                <a:srgbClr val="FFFF9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MetaBold-Roman"/>
        <a:ea typeface=""/>
        <a:cs typeface="Arial"/>
      </a:majorFont>
      <a:minorFont>
        <a:latin typeface="MetaBook-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451</Words>
  <Application>Microsoft Office PowerPoint</Application>
  <PresentationFormat>On-screen Show (4:3)</PresentationFormat>
  <Paragraphs>98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MetaBold-Roman</vt:lpstr>
      <vt:lpstr>MetaBook-Roman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Va-Va</dc:creator>
  <cp:lastModifiedBy>REC</cp:lastModifiedBy>
  <cp:revision>5</cp:revision>
  <dcterms:created xsi:type="dcterms:W3CDTF">2017-12-12T18:08:48Z</dcterms:created>
  <dcterms:modified xsi:type="dcterms:W3CDTF">2017-12-13T09:21:01Z</dcterms:modified>
</cp:coreProperties>
</file>