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0"/>
  </p:notesMasterIdLst>
  <p:handoutMasterIdLst>
    <p:handoutMasterId r:id="rId11"/>
  </p:handoutMasterIdLst>
  <p:sldIdLst>
    <p:sldId id="257" r:id="rId2"/>
    <p:sldId id="285" r:id="rId3"/>
    <p:sldId id="288" r:id="rId4"/>
    <p:sldId id="291" r:id="rId5"/>
    <p:sldId id="290" r:id="rId6"/>
    <p:sldId id="260" r:id="rId7"/>
    <p:sldId id="293" r:id="rId8"/>
    <p:sldId id="29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4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84"/>
    </p:cViewPr>
  </p:sorterViewPr>
  <p:notesViewPr>
    <p:cSldViewPr>
      <p:cViewPr varScale="1">
        <p:scale>
          <a:sx n="56" d="100"/>
          <a:sy n="56" d="100"/>
        </p:scale>
        <p:origin x="-2850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53611-8693-422C-9EF7-0904E6654CC0}" type="datetimeFigureOut">
              <a:rPr lang="en-GB" smtClean="0"/>
              <a:t>11/12/2017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CFB80-9B46-482F-AF14-0A139B9130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5259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68D526-A928-4A21-ABCF-2077FBA2A14D}" type="datetimeFigureOut">
              <a:rPr lang="en-GB" smtClean="0"/>
              <a:t>11/12/2017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B24DB9-4222-4FF2-8706-F281E3D936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8255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mailto:Zlatko.gjurchinoski@yahoo.com" TargetMode="External"/><Relationship Id="rId7" Type="http://schemas.openxmlformats.org/officeDocument/2006/relationships/image" Target="../media/image8.png"/><Relationship Id="rId2" Type="http://schemas.openxmlformats.org/officeDocument/2006/relationships/hyperlink" Target="mailto:energy_manager@vardardolomit.com.mk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2.jpeg"/><Relationship Id="rId4" Type="http://schemas.openxmlformats.org/officeDocument/2006/relationships/hyperlink" Target="http://www.vardardolomit.com.mk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en-US" dirty="0"/>
              <a:t>Implementation of </a:t>
            </a:r>
            <a:r>
              <a:rPr lang="en-US" dirty="0" err="1"/>
              <a:t>EnMS</a:t>
            </a:r>
            <a:r>
              <a:rPr lang="en-US" dirty="0"/>
              <a:t> in </a:t>
            </a:r>
            <a:br>
              <a:rPr lang="en-US" dirty="0"/>
            </a:br>
            <a:r>
              <a:rPr lang="en-US" dirty="0"/>
              <a:t>Vardar </a:t>
            </a:r>
            <a:r>
              <a:rPr lang="en-US" dirty="0" err="1"/>
              <a:t>Dolomit</a:t>
            </a:r>
            <a:br>
              <a:rPr lang="en-US" dirty="0"/>
            </a:br>
            <a:r>
              <a:rPr lang="en-US" dirty="0"/>
              <a:t>Success Story!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332226"/>
            <a:ext cx="2286000" cy="810774"/>
          </a:xfrm>
          <a:prstGeom prst="rect">
            <a:avLst/>
          </a:prstGeom>
        </p:spPr>
      </p:pic>
      <p:pic>
        <p:nvPicPr>
          <p:cNvPr id="2050" name="Picture 2" descr="D:\UNIDO\VARDAR DOLOMIT\Prezentacija po zavrsena implementacija na sistemot\Logoa i sliki\Unido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14800"/>
            <a:ext cx="1286222" cy="117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UNIDO\VARDAR DOLOMIT\Prezentacija po zavrsena implementacija na sistemot\Logoa i sliki\Short-GEF logo colored NOTAG transparen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890333"/>
            <a:ext cx="1600200" cy="187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2438400" y="4572000"/>
            <a:ext cx="4387284" cy="715391"/>
            <a:chOff x="2743200" y="5943600"/>
            <a:chExt cx="4387284" cy="715391"/>
          </a:xfrm>
        </p:grpSpPr>
        <p:sp>
          <p:nvSpPr>
            <p:cNvPr id="8" name="Rectangle 7"/>
            <p:cNvSpPr/>
            <p:nvPr/>
          </p:nvSpPr>
          <p:spPr>
            <a:xfrm>
              <a:off x="2743200" y="5943600"/>
              <a:ext cx="4387284" cy="71539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pic>
          <p:nvPicPr>
            <p:cNvPr id="9" name="Picture 2" descr="C:\Users\zlatk\Desktop\REC_logo_2017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0825" y="5972175"/>
              <a:ext cx="4219575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72886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76200" y="228600"/>
            <a:ext cx="8839200" cy="500061"/>
          </a:xfrm>
        </p:spPr>
        <p:txBody>
          <a:bodyPr>
            <a:normAutofit fontScale="90000"/>
          </a:bodyPr>
          <a:lstStyle/>
          <a:p>
            <a:r>
              <a:rPr lang="en-US" dirty="0"/>
              <a:t>Why we decided to implement </a:t>
            </a:r>
            <a:r>
              <a:rPr lang="en-GB" dirty="0" err="1"/>
              <a:t>EnMS</a:t>
            </a:r>
            <a:r>
              <a:rPr lang="en-GB" dirty="0"/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902579"/>
            <a:ext cx="1537266" cy="545221"/>
          </a:xfrm>
          <a:prstGeom prst="rect">
            <a:avLst/>
          </a:prstGeom>
        </p:spPr>
      </p:pic>
      <p:sp>
        <p:nvSpPr>
          <p:cNvPr id="6" name="Content Placeholder 5"/>
          <p:cNvSpPr txBox="1">
            <a:spLocks/>
          </p:cNvSpPr>
          <p:nvPr/>
        </p:nvSpPr>
        <p:spPr>
          <a:xfrm>
            <a:off x="304800" y="1676400"/>
            <a:ext cx="8610600" cy="398409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Main driver – Saving money by decreasing  energy consumption</a:t>
            </a:r>
          </a:p>
          <a:p>
            <a:r>
              <a:rPr lang="en-US" dirty="0"/>
              <a:t>Main trigger  - Opportunity to get support as part project implemented by UNIDO and REC Macedonia</a:t>
            </a:r>
          </a:p>
          <a:p>
            <a:r>
              <a:rPr lang="en-US" dirty="0"/>
              <a:t> Secondary Drivers</a:t>
            </a:r>
          </a:p>
          <a:p>
            <a:pPr lvl="1"/>
            <a:r>
              <a:rPr lang="en-US" dirty="0"/>
              <a:t>Decreasing energy  impact</a:t>
            </a:r>
          </a:p>
          <a:p>
            <a:pPr lvl="1"/>
            <a:r>
              <a:rPr lang="en-US" dirty="0"/>
              <a:t>Better Company Reputation </a:t>
            </a:r>
          </a:p>
          <a:p>
            <a:r>
              <a:rPr lang="en-US" dirty="0"/>
              <a:t>Newly created drivers</a:t>
            </a:r>
          </a:p>
          <a:p>
            <a:pPr lvl="1"/>
            <a:r>
              <a:rPr lang="en-US" dirty="0"/>
              <a:t>Gained non energy benefits</a:t>
            </a:r>
          </a:p>
          <a:p>
            <a:pPr lvl="1"/>
            <a:r>
              <a:rPr lang="en-US" dirty="0"/>
              <a:t>Improved energy awareness  </a:t>
            </a:r>
            <a:r>
              <a:rPr lang="mk-MK" dirty="0"/>
              <a:t>  </a:t>
            </a:r>
            <a:r>
              <a:rPr lang="en-GB" dirty="0">
                <a:solidFill>
                  <a:srgbClr val="FF0000"/>
                </a:solidFill>
              </a:rPr>
              <a:t>                    </a:t>
            </a:r>
            <a:endParaRPr lang="mk-MK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mk-MK" dirty="0">
              <a:solidFill>
                <a:srgbClr val="00B050"/>
              </a:solidFill>
            </a:endParaRPr>
          </a:p>
        </p:txBody>
      </p:sp>
      <p:pic>
        <p:nvPicPr>
          <p:cNvPr id="10" name="Picture 2" descr="D:\UNIDO\VARDAR DOLOMIT\Prezentacija po zavrsena implementacija na sistemot\Logoa i sliki\Unido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15000"/>
            <a:ext cx="981422" cy="89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UNIDO\VARDAR DOLOMIT\Prezentacija po zavrsena implementacija na sistemot\Logoa i sliki\Short-GEF logo colored NOTAG transparen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432891"/>
            <a:ext cx="1219200" cy="142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2438400" y="5867400"/>
            <a:ext cx="4387284" cy="715391"/>
            <a:chOff x="2743200" y="5943600"/>
            <a:chExt cx="4387284" cy="715391"/>
          </a:xfrm>
        </p:grpSpPr>
        <p:sp>
          <p:nvSpPr>
            <p:cNvPr id="13" name="Rectangle 12"/>
            <p:cNvSpPr/>
            <p:nvPr/>
          </p:nvSpPr>
          <p:spPr>
            <a:xfrm>
              <a:off x="2743200" y="5943600"/>
              <a:ext cx="4387284" cy="71539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pic>
          <p:nvPicPr>
            <p:cNvPr id="14" name="Picture 2" descr="C:\Users\zlatk\Desktop\REC_logo_2017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0825" y="5972175"/>
              <a:ext cx="4219575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56613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76200" y="228600"/>
            <a:ext cx="8839200" cy="500061"/>
          </a:xfrm>
        </p:spPr>
        <p:txBody>
          <a:bodyPr>
            <a:noAutofit/>
          </a:bodyPr>
          <a:lstStyle/>
          <a:p>
            <a:r>
              <a:rPr lang="en-US" sz="3600" dirty="0"/>
              <a:t>Key achievements of </a:t>
            </a:r>
            <a:r>
              <a:rPr lang="en-GB" sz="3600" dirty="0" err="1"/>
              <a:t>EnMS</a:t>
            </a:r>
            <a:r>
              <a:rPr lang="en-GB" sz="3600" dirty="0"/>
              <a:t> implementation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902579"/>
            <a:ext cx="1537266" cy="545221"/>
          </a:xfrm>
          <a:prstGeom prst="rect">
            <a:avLst/>
          </a:prstGeom>
        </p:spPr>
      </p:pic>
      <p:sp>
        <p:nvSpPr>
          <p:cNvPr id="6" name="Content Placeholder 5"/>
          <p:cNvSpPr txBox="1">
            <a:spLocks/>
          </p:cNvSpPr>
          <p:nvPr/>
        </p:nvSpPr>
        <p:spPr>
          <a:xfrm>
            <a:off x="304800" y="1676400"/>
            <a:ext cx="8610600" cy="3984096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6% reduction of electricity consumption</a:t>
            </a:r>
          </a:p>
          <a:p>
            <a:pPr lvl="1"/>
            <a:r>
              <a:rPr lang="en-US" dirty="0"/>
              <a:t>226 000 kWh / 14 500 EUR</a:t>
            </a:r>
          </a:p>
          <a:p>
            <a:r>
              <a:rPr lang="en-US" dirty="0"/>
              <a:t>5.5% reduction of light fuel oil consumption</a:t>
            </a:r>
          </a:p>
          <a:p>
            <a:pPr lvl="1"/>
            <a:r>
              <a:rPr lang="en-US" dirty="0"/>
              <a:t>240 000 kWh/ 24 000 l/ 16 500 EUR </a:t>
            </a:r>
          </a:p>
          <a:p>
            <a:r>
              <a:rPr lang="en-US" dirty="0"/>
              <a:t>1% reduction of heavy fuel consumption</a:t>
            </a:r>
          </a:p>
          <a:p>
            <a:pPr lvl="1"/>
            <a:r>
              <a:rPr lang="en-US" dirty="0"/>
              <a:t>300 000 kWh / 26 000 kg/ 12 000 EUR</a:t>
            </a:r>
          </a:p>
          <a:p>
            <a:r>
              <a:rPr lang="en-US" dirty="0"/>
              <a:t>Total financial benefit 43 000 EUR</a:t>
            </a:r>
          </a:p>
          <a:p>
            <a:r>
              <a:rPr lang="en-US" dirty="0"/>
              <a:t>Non energy benefits (support for ISO 14 001, improved sustainability, better reputation, awareness raising …)</a:t>
            </a:r>
            <a:r>
              <a:rPr lang="mk-MK" dirty="0"/>
              <a:t> </a:t>
            </a:r>
            <a:r>
              <a:rPr lang="en-GB" dirty="0">
                <a:solidFill>
                  <a:srgbClr val="FF0000"/>
                </a:solidFill>
              </a:rPr>
              <a:t>                    </a:t>
            </a:r>
            <a:endParaRPr lang="mk-MK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mk-MK" dirty="0">
              <a:solidFill>
                <a:srgbClr val="00B050"/>
              </a:solidFill>
            </a:endParaRPr>
          </a:p>
        </p:txBody>
      </p:sp>
      <p:pic>
        <p:nvPicPr>
          <p:cNvPr id="10" name="Picture 2" descr="D:\UNIDO\VARDAR DOLOMIT\Prezentacija po zavrsena implementacija na sistemot\Logoa i sliki\Unido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15000"/>
            <a:ext cx="981422" cy="89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UNIDO\VARDAR DOLOMIT\Prezentacija po zavrsena implementacija na sistemot\Logoa i sliki\Short-GEF logo colored NOTAG transparen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432891"/>
            <a:ext cx="1219200" cy="142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2438400" y="5867400"/>
            <a:ext cx="4387284" cy="715391"/>
            <a:chOff x="2743200" y="5943600"/>
            <a:chExt cx="4387284" cy="715391"/>
          </a:xfrm>
        </p:grpSpPr>
        <p:sp>
          <p:nvSpPr>
            <p:cNvPr id="13" name="Rectangle 12"/>
            <p:cNvSpPr/>
            <p:nvPr/>
          </p:nvSpPr>
          <p:spPr>
            <a:xfrm>
              <a:off x="2743200" y="5943600"/>
              <a:ext cx="4387284" cy="71539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pic>
          <p:nvPicPr>
            <p:cNvPr id="14" name="Picture 2" descr="C:\Users\zlatk\Desktop\REC_logo_2017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0825" y="5972175"/>
              <a:ext cx="4219575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97730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76200" y="228600"/>
            <a:ext cx="8839200" cy="500061"/>
          </a:xfrm>
        </p:spPr>
        <p:txBody>
          <a:bodyPr>
            <a:noAutofit/>
          </a:bodyPr>
          <a:lstStyle/>
          <a:p>
            <a:r>
              <a:rPr lang="en-GB" sz="3600" dirty="0" err="1"/>
              <a:t>EnMS</a:t>
            </a:r>
            <a:r>
              <a:rPr lang="en-GB" sz="3600" dirty="0"/>
              <a:t> implementation process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902579"/>
            <a:ext cx="1537266" cy="545221"/>
          </a:xfrm>
          <a:prstGeom prst="rect">
            <a:avLst/>
          </a:prstGeom>
        </p:spPr>
      </p:pic>
      <p:sp>
        <p:nvSpPr>
          <p:cNvPr id="6" name="Content Placeholder 5"/>
          <p:cNvSpPr txBox="1">
            <a:spLocks/>
          </p:cNvSpPr>
          <p:nvPr/>
        </p:nvSpPr>
        <p:spPr>
          <a:xfrm>
            <a:off x="304800" y="1676400"/>
            <a:ext cx="8610600" cy="3984096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  <a:r>
              <a:rPr lang="en-US" dirty="0" err="1"/>
              <a:t>EnPI</a:t>
            </a:r>
            <a:r>
              <a:rPr lang="en-US" dirty="0"/>
              <a:t> migrated from SEC to more advanced model based on multivariable regression analysis</a:t>
            </a:r>
          </a:p>
          <a:p>
            <a:r>
              <a:rPr lang="en-US" dirty="0"/>
              <a:t>Every new investment decision consider energy efficiency and life cycle cost of new equipment</a:t>
            </a:r>
          </a:p>
          <a:p>
            <a:r>
              <a:rPr lang="en-US" dirty="0"/>
              <a:t>We find area of Critical Operation Parameters as  key point for achieving low and no cost savings</a:t>
            </a:r>
          </a:p>
          <a:p>
            <a:r>
              <a:rPr lang="en-GB" dirty="0"/>
              <a:t>training and knowledge transfer have become part of our business culture</a:t>
            </a:r>
            <a:endParaRPr lang="en-US" dirty="0"/>
          </a:p>
          <a:p>
            <a:pPr marL="0" indent="0">
              <a:buNone/>
            </a:pPr>
            <a:endParaRPr lang="mk-MK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mk-MK" dirty="0">
              <a:solidFill>
                <a:srgbClr val="00B050"/>
              </a:solidFill>
            </a:endParaRPr>
          </a:p>
        </p:txBody>
      </p:sp>
      <p:pic>
        <p:nvPicPr>
          <p:cNvPr id="10" name="Picture 2" descr="D:\UNIDO\VARDAR DOLOMIT\Prezentacija po zavrsena implementacija na sistemot\Logoa i sliki\Unido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15000"/>
            <a:ext cx="981422" cy="89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UNIDO\VARDAR DOLOMIT\Prezentacija po zavrsena implementacija na sistemot\Logoa i sliki\Short-GEF logo colored NOTAG transparen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432891"/>
            <a:ext cx="1219200" cy="142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2438400" y="5867400"/>
            <a:ext cx="4387284" cy="715391"/>
            <a:chOff x="2743200" y="5943600"/>
            <a:chExt cx="4387284" cy="715391"/>
          </a:xfrm>
        </p:grpSpPr>
        <p:sp>
          <p:nvSpPr>
            <p:cNvPr id="13" name="Rectangle 12"/>
            <p:cNvSpPr/>
            <p:nvPr/>
          </p:nvSpPr>
          <p:spPr>
            <a:xfrm>
              <a:off x="2743200" y="5943600"/>
              <a:ext cx="4387284" cy="71539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pic>
          <p:nvPicPr>
            <p:cNvPr id="14" name="Picture 2" descr="C:\Users\zlatk\Desktop\REC_logo_2017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0825" y="5972175"/>
              <a:ext cx="4219575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27644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76200" y="228600"/>
            <a:ext cx="8839200" cy="500061"/>
          </a:xfrm>
        </p:spPr>
        <p:txBody>
          <a:bodyPr>
            <a:noAutofit/>
          </a:bodyPr>
          <a:lstStyle/>
          <a:p>
            <a:r>
              <a:rPr lang="en-US" sz="3600" dirty="0"/>
              <a:t>Barriers and Learned Lessons</a:t>
            </a:r>
            <a:endParaRPr lang="en-GB" sz="3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902579"/>
            <a:ext cx="1537266" cy="545221"/>
          </a:xfrm>
          <a:prstGeom prst="rect">
            <a:avLst/>
          </a:prstGeom>
        </p:spPr>
      </p:pic>
      <p:sp>
        <p:nvSpPr>
          <p:cNvPr id="6" name="Content Placeholder 5"/>
          <p:cNvSpPr txBox="1">
            <a:spLocks/>
          </p:cNvSpPr>
          <p:nvPr/>
        </p:nvSpPr>
        <p:spPr>
          <a:xfrm>
            <a:off x="304800" y="1676400"/>
            <a:ext cx="8610600" cy="398409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Employees are not aware about importance of managing energy</a:t>
            </a:r>
          </a:p>
          <a:p>
            <a:pPr lvl="1"/>
            <a:r>
              <a:rPr lang="en-US" dirty="0"/>
              <a:t>Awareness can be build trough awareness campaigns and proper communication of successes  </a:t>
            </a:r>
          </a:p>
          <a:p>
            <a:r>
              <a:rPr lang="en-US" dirty="0"/>
              <a:t>Lack of competence for fulfilling new roles</a:t>
            </a:r>
          </a:p>
          <a:p>
            <a:pPr lvl="1"/>
            <a:r>
              <a:rPr lang="en-US" dirty="0"/>
              <a:t>We use opportunity to raise competence by sending our employees to UNIDO </a:t>
            </a:r>
            <a:r>
              <a:rPr lang="en-US" dirty="0" err="1"/>
              <a:t>EnMS</a:t>
            </a:r>
            <a:r>
              <a:rPr lang="en-US" dirty="0"/>
              <a:t> and UNIDO CASO expert trainings</a:t>
            </a:r>
          </a:p>
          <a:p>
            <a:pPr lvl="1"/>
            <a:r>
              <a:rPr lang="en-US" dirty="0"/>
              <a:t>We also organize in house trainings to transfer knowledge from one employee to others</a:t>
            </a:r>
          </a:p>
          <a:p>
            <a:r>
              <a:rPr lang="en-US" dirty="0"/>
              <a:t>Limited budget for energy efficiency investments</a:t>
            </a:r>
            <a:r>
              <a:rPr lang="en-GB" dirty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en-GB" dirty="0"/>
              <a:t>We achieve  5,5% reduction in light fuel oil consumption with </a:t>
            </a:r>
            <a:r>
              <a:rPr lang="en-GB" dirty="0" err="1"/>
              <a:t>completelly</a:t>
            </a:r>
            <a:r>
              <a:rPr lang="en-GB" dirty="0"/>
              <a:t> no cost measures</a:t>
            </a:r>
            <a:r>
              <a:rPr lang="en-GB" dirty="0">
                <a:solidFill>
                  <a:srgbClr val="FF0000"/>
                </a:solidFill>
              </a:rPr>
              <a:t>             </a:t>
            </a:r>
            <a:endParaRPr lang="mk-MK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mk-MK" dirty="0">
              <a:solidFill>
                <a:srgbClr val="00B050"/>
              </a:solidFill>
            </a:endParaRPr>
          </a:p>
        </p:txBody>
      </p:sp>
      <p:pic>
        <p:nvPicPr>
          <p:cNvPr id="10" name="Picture 2" descr="D:\UNIDO\VARDAR DOLOMIT\Prezentacija po zavrsena implementacija na sistemot\Logoa i sliki\Unido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15000"/>
            <a:ext cx="981422" cy="89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UNIDO\VARDAR DOLOMIT\Prezentacija po zavrsena implementacija na sistemot\Logoa i sliki\Short-GEF logo colored NOTAG transparen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432891"/>
            <a:ext cx="1219200" cy="142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2438400" y="5867400"/>
            <a:ext cx="4387284" cy="715391"/>
            <a:chOff x="2743200" y="5943600"/>
            <a:chExt cx="4387284" cy="715391"/>
          </a:xfrm>
        </p:grpSpPr>
        <p:sp>
          <p:nvSpPr>
            <p:cNvPr id="13" name="Rectangle 12"/>
            <p:cNvSpPr/>
            <p:nvPr/>
          </p:nvSpPr>
          <p:spPr>
            <a:xfrm>
              <a:off x="2743200" y="5943600"/>
              <a:ext cx="4387284" cy="71539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pic>
          <p:nvPicPr>
            <p:cNvPr id="14" name="Picture 2" descr="C:\Users\zlatk\Desktop\REC_logo_2017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0825" y="5972175"/>
              <a:ext cx="4219575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73896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27875" y="2590800"/>
            <a:ext cx="7408333" cy="345069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“</a:t>
            </a:r>
            <a:r>
              <a:rPr lang="en-US" i="1" dirty="0"/>
              <a:t>The </a:t>
            </a:r>
            <a:r>
              <a:rPr lang="en-US" i="1" dirty="0" err="1"/>
              <a:t>EnMS</a:t>
            </a:r>
            <a:r>
              <a:rPr lang="en-US" i="1" dirty="0"/>
              <a:t> is a perfect tool for every company which recognizes that energy saving enhances business opportunities and maximizes competitiveness</a:t>
            </a:r>
            <a:r>
              <a:rPr lang="en-US" dirty="0"/>
              <a:t>” – </a:t>
            </a:r>
            <a:r>
              <a:rPr lang="en-US" b="1" i="1" dirty="0"/>
              <a:t>Mr. </a:t>
            </a:r>
            <a:r>
              <a:rPr lang="en-US" b="1" i="1" dirty="0" err="1"/>
              <a:t>Remzi</a:t>
            </a:r>
            <a:r>
              <a:rPr lang="en-US" b="1" i="1" dirty="0"/>
              <a:t> </a:t>
            </a:r>
            <a:r>
              <a:rPr lang="en-US" b="1" i="1" dirty="0" err="1"/>
              <a:t>Abdulai</a:t>
            </a:r>
            <a:r>
              <a:rPr lang="en-US" dirty="0"/>
              <a:t> general manager of Vardar </a:t>
            </a:r>
            <a:r>
              <a:rPr lang="en-US" dirty="0" err="1"/>
              <a:t>Dolomit</a:t>
            </a:r>
            <a:r>
              <a:rPr lang="en-US" dirty="0"/>
              <a:t> </a:t>
            </a:r>
          </a:p>
          <a:p>
            <a:r>
              <a:rPr lang="en-GB" dirty="0"/>
              <a:t>From energy manager point of view: Putting </a:t>
            </a:r>
            <a:r>
              <a:rPr lang="en-GB" dirty="0" err="1"/>
              <a:t>EnMS</a:t>
            </a:r>
            <a:r>
              <a:rPr lang="en-GB" dirty="0"/>
              <a:t> in place give us opportunity to quantify achieved energy savings with acceptable </a:t>
            </a:r>
            <a:r>
              <a:rPr lang="en-US" dirty="0"/>
              <a:t>accuracy </a:t>
            </a:r>
            <a:r>
              <a:rPr lang="en-GB" dirty="0"/>
              <a:t> and this is one of the biggest benefits for gaining Top Management Support</a:t>
            </a:r>
            <a:endParaRPr lang="en-US" dirty="0"/>
          </a:p>
          <a:p>
            <a:endParaRPr lang="mk-MK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company representatives thing about implementing </a:t>
            </a:r>
            <a:r>
              <a:rPr lang="en-US" dirty="0" err="1"/>
              <a:t>EnMS</a:t>
            </a:r>
            <a:r>
              <a:rPr lang="en-US" dirty="0"/>
              <a:t> </a:t>
            </a:r>
            <a:endParaRPr lang="en-GB" dirty="0"/>
          </a:p>
        </p:txBody>
      </p:sp>
      <p:pic>
        <p:nvPicPr>
          <p:cNvPr id="7" name="Picture 2" descr="D:\UNIDO\VARDAR DOLOMIT\Prezentacija po zavrsena implementacija na sistemot\Logoa i sliki\Unido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15000"/>
            <a:ext cx="981422" cy="89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UNIDO\VARDAR DOLOMIT\Prezentacija po zavrsena implementacija na sistemot\Logoa i sliki\Short-GEF logo colored NOTAG transparen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509091"/>
            <a:ext cx="1219200" cy="142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301" y="1905000"/>
            <a:ext cx="1537266" cy="545221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438400" y="5867400"/>
            <a:ext cx="4387284" cy="715391"/>
            <a:chOff x="2743200" y="5943600"/>
            <a:chExt cx="4387284" cy="715391"/>
          </a:xfrm>
        </p:grpSpPr>
        <p:sp>
          <p:nvSpPr>
            <p:cNvPr id="2" name="Rectangle 1"/>
            <p:cNvSpPr/>
            <p:nvPr/>
          </p:nvSpPr>
          <p:spPr>
            <a:xfrm>
              <a:off x="2743200" y="5943600"/>
              <a:ext cx="4387284" cy="71539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pic>
          <p:nvPicPr>
            <p:cNvPr id="2050" name="Picture 2" descr="C:\Users\zlatk\Desktop\REC_logo_2017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0825" y="5972175"/>
              <a:ext cx="4219575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60641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27875" y="2306176"/>
            <a:ext cx="7408333" cy="345069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Finishing certification process </a:t>
            </a:r>
          </a:p>
          <a:p>
            <a:r>
              <a:rPr lang="en-US" dirty="0"/>
              <a:t>Further improvement on our compressed air system after finishing UNIDO CASO expert training</a:t>
            </a:r>
          </a:p>
          <a:p>
            <a:r>
              <a:rPr lang="en-US" dirty="0"/>
              <a:t>From the government as national policy maker we expect to recognize </a:t>
            </a:r>
            <a:r>
              <a:rPr lang="en-US" dirty="0" err="1"/>
              <a:t>EnMS</a:t>
            </a:r>
            <a:r>
              <a:rPr lang="en-US" dirty="0"/>
              <a:t> potential and to use it as useful tool for achieving European agenda regarding energy usage reduction</a:t>
            </a:r>
          </a:p>
          <a:p>
            <a:r>
              <a:rPr lang="en-US" dirty="0"/>
              <a:t>Company decision for next 2 years is to reinvest money saved by </a:t>
            </a:r>
            <a:r>
              <a:rPr lang="en-US" dirty="0" err="1"/>
              <a:t>EnMS</a:t>
            </a:r>
            <a:r>
              <a:rPr lang="en-US" dirty="0"/>
              <a:t> in its further improvement </a:t>
            </a:r>
          </a:p>
          <a:p>
            <a:endParaRPr lang="mk-MK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Vision and plan of the company looking ahead </a:t>
            </a:r>
            <a:endParaRPr lang="en-GB" dirty="0"/>
          </a:p>
        </p:txBody>
      </p:sp>
      <p:pic>
        <p:nvPicPr>
          <p:cNvPr id="7" name="Picture 2" descr="D:\UNIDO\VARDAR DOLOMIT\Prezentacija po zavrsena implementacija na sistemot\Logoa i sliki\Unido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15000"/>
            <a:ext cx="981422" cy="89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UNIDO\VARDAR DOLOMIT\Prezentacija po zavrsena implementacija na sistemot\Logoa i sliki\Short-GEF logo colored NOTAG transparen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509091"/>
            <a:ext cx="1219200" cy="142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301" y="1905000"/>
            <a:ext cx="1537266" cy="545221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438400" y="5867400"/>
            <a:ext cx="4387284" cy="715391"/>
            <a:chOff x="2743200" y="5943600"/>
            <a:chExt cx="4387284" cy="715391"/>
          </a:xfrm>
        </p:grpSpPr>
        <p:sp>
          <p:nvSpPr>
            <p:cNvPr id="2" name="Rectangle 1"/>
            <p:cNvSpPr/>
            <p:nvPr/>
          </p:nvSpPr>
          <p:spPr>
            <a:xfrm>
              <a:off x="2743200" y="5943600"/>
              <a:ext cx="4387284" cy="71539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pic>
          <p:nvPicPr>
            <p:cNvPr id="2050" name="Picture 2" descr="C:\Users\zlatk\Desktop\REC_logo_2017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0825" y="5972175"/>
              <a:ext cx="4219575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80692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44" y="914400"/>
            <a:ext cx="7772400" cy="990600"/>
          </a:xfrm>
        </p:spPr>
        <p:txBody>
          <a:bodyPr/>
          <a:lstStyle/>
          <a:p>
            <a:r>
              <a:rPr lang="en-GB" dirty="0"/>
              <a:t>Thank You for your attention!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880018"/>
            <a:ext cx="6417734" cy="2743200"/>
          </a:xfrm>
        </p:spPr>
        <p:txBody>
          <a:bodyPr>
            <a:normAutofit/>
          </a:bodyPr>
          <a:lstStyle/>
          <a:p>
            <a:r>
              <a:rPr lang="en-US" b="1" dirty="0"/>
              <a:t>Zlatko </a:t>
            </a:r>
            <a:r>
              <a:rPr lang="en-US" b="1" dirty="0" err="1"/>
              <a:t>Gjurchinoski</a:t>
            </a:r>
            <a:r>
              <a:rPr lang="en-US" dirty="0"/>
              <a:t> B.Sc. electrical engineering </a:t>
            </a:r>
            <a:br>
              <a:rPr lang="en-US" dirty="0"/>
            </a:br>
            <a:r>
              <a:rPr lang="en-US" b="1" dirty="0"/>
              <a:t>Head of Energy Management &amp; Electrical Maintenance</a:t>
            </a:r>
          </a:p>
          <a:p>
            <a:r>
              <a:rPr lang="en-US" b="1" dirty="0">
                <a:hlinkClick r:id="rId2"/>
              </a:rPr>
              <a:t>energy_manager@vardardolomit.com.mk</a:t>
            </a:r>
            <a:endParaRPr lang="en-US" b="1" dirty="0"/>
          </a:p>
          <a:p>
            <a:r>
              <a:rPr lang="en-US" b="1" dirty="0">
                <a:hlinkClick r:id="rId3"/>
              </a:rPr>
              <a:t>Zlatko.gjurchinoski@yahoo.com</a:t>
            </a:r>
            <a:r>
              <a:rPr lang="en-US" b="1" dirty="0"/>
              <a:t> </a:t>
            </a:r>
            <a:br>
              <a:rPr lang="en-US" b="1" dirty="0"/>
            </a:br>
            <a:r>
              <a:rPr lang="en-US" b="1" i="1" dirty="0"/>
              <a:t>Vardar </a:t>
            </a:r>
            <a:r>
              <a:rPr lang="en-US" b="1" i="1" dirty="0" err="1"/>
              <a:t>Dolomit</a:t>
            </a:r>
            <a:r>
              <a:rPr lang="en-US" b="1" i="1" dirty="0"/>
              <a:t> DOOEL  </a:t>
            </a:r>
            <a:r>
              <a:rPr lang="en-US" b="1" u="sng" dirty="0">
                <a:hlinkClick r:id="rId4"/>
              </a:rPr>
              <a:t>www.vardardolomit.com.mk</a:t>
            </a:r>
            <a:br>
              <a:rPr lang="en-US" b="1" i="1" dirty="0"/>
            </a:br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mob: +389 (0)72 220 842        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         +389 (0)71 306 477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218426"/>
            <a:ext cx="2286000" cy="810774"/>
          </a:xfrm>
          <a:prstGeom prst="rect">
            <a:avLst/>
          </a:prstGeom>
        </p:spPr>
      </p:pic>
      <p:pic>
        <p:nvPicPr>
          <p:cNvPr id="5" name="Picture 2" descr="D:\UNIDO\VARDAR DOLOMIT\Prezentacija po zavrsena implementacija na sistemot\Logoa i sliki\Unido_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11309"/>
            <a:ext cx="981422" cy="89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UNIDO\VARDAR DOLOMIT\Prezentacija po zavrsena implementacija na sistemot\Logoa i sliki\Short-GEF logo colored NOTAG transparen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029200"/>
            <a:ext cx="1219200" cy="142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2438400" y="5463709"/>
            <a:ext cx="4387284" cy="715391"/>
            <a:chOff x="2743200" y="5943600"/>
            <a:chExt cx="4387284" cy="715391"/>
          </a:xfrm>
        </p:grpSpPr>
        <p:sp>
          <p:nvSpPr>
            <p:cNvPr id="8" name="Rectangle 7"/>
            <p:cNvSpPr/>
            <p:nvPr/>
          </p:nvSpPr>
          <p:spPr>
            <a:xfrm>
              <a:off x="2743200" y="5943600"/>
              <a:ext cx="4387284" cy="71539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pic>
          <p:nvPicPr>
            <p:cNvPr id="9" name="Picture 2" descr="C:\Users\zlatk\Desktop\REC_logo_2017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0825" y="5972175"/>
              <a:ext cx="4219575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78016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>
    <a:spDef>
      <a:spPr/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8146</TotalTime>
  <Words>436</Words>
  <Application>Microsoft Office PowerPoint</Application>
  <PresentationFormat>On-screen Show (4:3)</PresentationFormat>
  <Paragraphs>44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Candara</vt:lpstr>
      <vt:lpstr>Symbol</vt:lpstr>
      <vt:lpstr>Waveform</vt:lpstr>
      <vt:lpstr>Implementation of EnMS in  Vardar Dolomit Success Story!</vt:lpstr>
      <vt:lpstr>Why we decided to implement EnMS?</vt:lpstr>
      <vt:lpstr>Key achievements of EnMS implementation</vt:lpstr>
      <vt:lpstr>EnMS implementation process </vt:lpstr>
      <vt:lpstr>Barriers and Learned Lessons</vt:lpstr>
      <vt:lpstr>What company representatives thing about implementing EnMS </vt:lpstr>
      <vt:lpstr>Vision and plan of the company looking ahead </vt:lpstr>
      <vt:lpstr>Thank You for your attention!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Zlatko Gjurchinoski</dc:creator>
  <cp:lastModifiedBy>REC</cp:lastModifiedBy>
  <cp:revision>104</cp:revision>
  <dcterms:created xsi:type="dcterms:W3CDTF">2006-08-16T00:00:00Z</dcterms:created>
  <dcterms:modified xsi:type="dcterms:W3CDTF">2017-12-11T13:01:30Z</dcterms:modified>
</cp:coreProperties>
</file>