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5074" autoAdjust="0"/>
    <p:restoredTop sz="94660"/>
  </p:normalViewPr>
  <p:slideViewPr>
    <p:cSldViewPr>
      <p:cViewPr>
        <p:scale>
          <a:sx n="100" d="100"/>
          <a:sy n="100" d="100"/>
        </p:scale>
        <p:origin x="1032" y="-14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467EFE1-0880-4EC0-AB33-9FE8CCAC51A3}" type="datetimeFigureOut">
              <a:rPr lang="en-US" smtClean="0"/>
              <a:t>12/19/2017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59E78D9-7FCB-41D3-8528-EE559A00AF76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3917" y="2060848"/>
            <a:ext cx="7406640" cy="1472184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AD</a:t>
            </a:r>
            <a:r>
              <a:rPr lang="mk-MK" sz="4800" dirty="0">
                <a:solidFill>
                  <a:schemeClr val="bg1"/>
                </a:solidFill>
              </a:rPr>
              <a:t> „</a:t>
            </a:r>
            <a:r>
              <a:rPr lang="en-US" sz="4800" dirty="0" err="1">
                <a:solidFill>
                  <a:schemeClr val="bg1"/>
                </a:solidFill>
              </a:rPr>
              <a:t>Makstil</a:t>
            </a:r>
            <a:r>
              <a:rPr lang="mk-MK" sz="4800" dirty="0">
                <a:solidFill>
                  <a:schemeClr val="bg1"/>
                </a:solidFill>
              </a:rPr>
              <a:t>“ </a:t>
            </a:r>
            <a:r>
              <a:rPr lang="en-US" sz="4800" dirty="0">
                <a:solidFill>
                  <a:schemeClr val="bg1"/>
                </a:solidFill>
              </a:rPr>
              <a:t>Skopje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1680" y="4077072"/>
            <a:ext cx="5760640" cy="17526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Implementation of Energy Management System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300191" y="5661248"/>
            <a:ext cx="2854589" cy="1189360"/>
          </a:xfrm>
          <a:prstGeom prst="rect">
            <a:avLst/>
          </a:prstGeom>
        </p:spPr>
        <p:txBody>
          <a:bodyPr tIns="0">
            <a:norm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en-US" sz="1400" dirty="0">
                <a:solidFill>
                  <a:schemeClr val="bg1"/>
                </a:solidFill>
              </a:rPr>
              <a:t>Director of Steel Mill</a:t>
            </a:r>
            <a:endParaRPr lang="mk-MK" sz="1400" dirty="0">
              <a:solidFill>
                <a:schemeClr val="bg1"/>
              </a:solidFill>
            </a:endParaRP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Dragan </a:t>
            </a:r>
            <a:r>
              <a:rPr lang="en-US" sz="1400" dirty="0" err="1">
                <a:solidFill>
                  <a:schemeClr val="bg1"/>
                </a:solidFill>
              </a:rPr>
              <a:t>Mijalkovski</a:t>
            </a:r>
            <a:endParaRPr lang="mk-MK" sz="1400" dirty="0">
              <a:solidFill>
                <a:schemeClr val="bg1"/>
              </a:solidFill>
            </a:endParaRP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Energy Engineer</a:t>
            </a:r>
            <a:endParaRPr lang="mk-MK" sz="1400" dirty="0">
              <a:solidFill>
                <a:schemeClr val="bg1"/>
              </a:solidFill>
            </a:endParaRP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Katerina </a:t>
            </a:r>
            <a:r>
              <a:rPr lang="en-US" sz="1400" dirty="0" err="1">
                <a:solidFill>
                  <a:schemeClr val="bg1"/>
                </a:solidFill>
              </a:rPr>
              <a:t>Dimovski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738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About</a:t>
            </a:r>
            <a:r>
              <a:rPr lang="mk-MK" dirty="0"/>
              <a:t> </a:t>
            </a:r>
            <a:r>
              <a:rPr lang="en-US" dirty="0"/>
              <a:t>AD </a:t>
            </a:r>
            <a:r>
              <a:rPr lang="mk-MK" dirty="0"/>
              <a:t>„</a:t>
            </a:r>
            <a:r>
              <a:rPr lang="en-US" dirty="0" err="1"/>
              <a:t>Makstil</a:t>
            </a:r>
            <a:r>
              <a:rPr lang="mk-MK" dirty="0"/>
              <a:t>“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312856" cy="1765176"/>
          </a:xfrm>
        </p:spPr>
        <p:txBody>
          <a:bodyPr>
            <a:normAutofit/>
          </a:bodyPr>
          <a:lstStyle/>
          <a:p>
            <a:r>
              <a:rPr lang="en-US" sz="1800" dirty="0"/>
              <a:t>AD</a:t>
            </a:r>
            <a:r>
              <a:rPr lang="mk-MK" sz="1800" dirty="0"/>
              <a:t> „</a:t>
            </a:r>
            <a:r>
              <a:rPr lang="en-US" sz="1800" dirty="0" err="1"/>
              <a:t>Makstil</a:t>
            </a:r>
            <a:r>
              <a:rPr lang="mk-MK" sz="1800" dirty="0"/>
              <a:t>“ </a:t>
            </a:r>
            <a:r>
              <a:rPr lang="en-US" sz="1800" dirty="0"/>
              <a:t>is a significant regional producer of hot rolled thick steel sheets connected to the Swiss group </a:t>
            </a:r>
            <a:r>
              <a:rPr lang="en-US" sz="1800" dirty="0" err="1"/>
              <a:t>Duferco</a:t>
            </a:r>
            <a:r>
              <a:rPr lang="en-US" sz="1800" dirty="0"/>
              <a:t> </a:t>
            </a:r>
            <a:r>
              <a:rPr lang="en-US" sz="1800" dirty="0" err="1"/>
              <a:t>Skop</a:t>
            </a:r>
            <a:r>
              <a:rPr lang="en-US" sz="1800" dirty="0"/>
              <a:t> Investment Ltd</a:t>
            </a:r>
            <a:endParaRPr lang="mk-MK" sz="1800" dirty="0"/>
          </a:p>
          <a:p>
            <a:r>
              <a:rPr lang="en-US" sz="1800" dirty="0"/>
              <a:t>It strives towards continuous improvement of the process and the plants</a:t>
            </a:r>
            <a:endParaRPr lang="mk-MK" sz="1800" dirty="0"/>
          </a:p>
          <a:p>
            <a:endParaRPr lang="mk-MK" dirty="0"/>
          </a:p>
          <a:p>
            <a:endParaRPr lang="en-US" dirty="0"/>
          </a:p>
        </p:txBody>
      </p:sp>
      <p:sp>
        <p:nvSpPr>
          <p:cNvPr id="4" name="Content Placeholder 13"/>
          <p:cNvSpPr txBox="1">
            <a:spLocks/>
          </p:cNvSpPr>
          <p:nvPr/>
        </p:nvSpPr>
        <p:spPr>
          <a:xfrm>
            <a:off x="971600" y="2918168"/>
            <a:ext cx="4176464" cy="393983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1400" dirty="0"/>
              <a:t>Cauldron Furnace </a:t>
            </a:r>
            <a:r>
              <a:rPr lang="ru-RU" sz="1400" dirty="0"/>
              <a:t>(</a:t>
            </a:r>
            <a:r>
              <a:rPr lang="en-US" sz="1400" dirty="0"/>
              <a:t>secondary metallurgy</a:t>
            </a:r>
            <a:r>
              <a:rPr lang="ru-RU" sz="1400" dirty="0"/>
              <a:t>)</a:t>
            </a:r>
          </a:p>
          <a:p>
            <a:r>
              <a:rPr lang="en-US" sz="1400" dirty="0"/>
              <a:t>Reconstruction of electric arc furnace</a:t>
            </a:r>
            <a:r>
              <a:rPr lang="ru-RU" sz="1400" dirty="0"/>
              <a:t>-</a:t>
            </a:r>
            <a:r>
              <a:rPr lang="en-US" sz="1400" dirty="0"/>
              <a:t>installation of a CT</a:t>
            </a:r>
            <a:r>
              <a:rPr lang="ru-RU" sz="1400" dirty="0"/>
              <a:t> </a:t>
            </a:r>
            <a:r>
              <a:rPr lang="en-US" sz="1400" dirty="0"/>
              <a:t>injection system </a:t>
            </a:r>
            <a:r>
              <a:rPr lang="ru-RU" sz="1400" dirty="0"/>
              <a:t>(</a:t>
            </a:r>
            <a:r>
              <a:rPr lang="en-US" sz="1400" dirty="0"/>
              <a:t>replacement of electricity with chemical</a:t>
            </a:r>
            <a:r>
              <a:rPr lang="ru-RU" sz="1400" dirty="0"/>
              <a:t>)</a:t>
            </a:r>
          </a:p>
          <a:p>
            <a:r>
              <a:rPr lang="en-US" sz="1400" dirty="0"/>
              <a:t>Gasification and control system for the blasting furnace</a:t>
            </a:r>
            <a:endParaRPr lang="ru-RU" sz="1400" dirty="0"/>
          </a:p>
          <a:p>
            <a:r>
              <a:rPr lang="en-US" sz="1400" dirty="0"/>
              <a:t>Sand blasting</a:t>
            </a:r>
            <a:r>
              <a:rPr lang="ru-RU" sz="1400" dirty="0"/>
              <a:t> </a:t>
            </a:r>
            <a:r>
              <a:rPr lang="en-US" sz="1400" dirty="0"/>
              <a:t>and painting line</a:t>
            </a:r>
            <a:endParaRPr lang="ru-RU" sz="1400" dirty="0"/>
          </a:p>
          <a:p>
            <a:r>
              <a:rPr lang="en-US" sz="1400" dirty="0"/>
              <a:t>Environmental plants and radioactivity detection systems</a:t>
            </a:r>
            <a:endParaRPr lang="ru-RU" sz="1400" dirty="0"/>
          </a:p>
          <a:p>
            <a:r>
              <a:rPr lang="en-US" sz="1400" dirty="0"/>
              <a:t>Steel sheet marker and embossed seal</a:t>
            </a:r>
            <a:endParaRPr lang="ru-RU" sz="1400" dirty="0"/>
          </a:p>
          <a:p>
            <a:r>
              <a:rPr lang="en-US" sz="1400" dirty="0"/>
              <a:t>Crane automatization</a:t>
            </a:r>
            <a:endParaRPr lang="ru-RU" sz="1400" dirty="0"/>
          </a:p>
          <a:p>
            <a:r>
              <a:rPr lang="en-US" sz="1400" dirty="0"/>
              <a:t>Integrated information system </a:t>
            </a:r>
            <a:r>
              <a:rPr lang="ru-RU" sz="1400" dirty="0"/>
              <a:t>(</a:t>
            </a:r>
            <a:r>
              <a:rPr lang="en-US" sz="1400" dirty="0"/>
              <a:t>ERP solution</a:t>
            </a:r>
            <a:r>
              <a:rPr lang="ru-RU" sz="1400" dirty="0"/>
              <a:t>) </a:t>
            </a:r>
          </a:p>
          <a:p>
            <a:r>
              <a:rPr lang="en-US" sz="1400" dirty="0"/>
              <a:t>Filter plant </a:t>
            </a:r>
            <a:r>
              <a:rPr lang="ru-RU" sz="1400" dirty="0"/>
              <a:t>- STG &amp; CEA</a:t>
            </a:r>
          </a:p>
          <a:p>
            <a:r>
              <a:rPr lang="ru-RU" sz="1400" dirty="0"/>
              <a:t>X-ray </a:t>
            </a:r>
            <a:r>
              <a:rPr lang="en-US" sz="1400" dirty="0"/>
              <a:t>gauge</a:t>
            </a:r>
            <a:r>
              <a:rPr lang="ru-RU" sz="1400" dirty="0"/>
              <a:t> – IMS</a:t>
            </a:r>
            <a:endParaRPr lang="en-US" sz="1400" dirty="0"/>
          </a:p>
        </p:txBody>
      </p:sp>
      <p:sp>
        <p:nvSpPr>
          <p:cNvPr id="5" name="Content Placeholder 14"/>
          <p:cNvSpPr txBox="1">
            <a:spLocks/>
          </p:cNvSpPr>
          <p:nvPr/>
        </p:nvSpPr>
        <p:spPr>
          <a:xfrm>
            <a:off x="5276088" y="2918168"/>
            <a:ext cx="3657600" cy="435686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1400" dirty="0"/>
              <a:t>Automated electrode regulation system</a:t>
            </a:r>
            <a:r>
              <a:rPr lang="ru-RU" sz="1400" dirty="0"/>
              <a:t> </a:t>
            </a:r>
            <a:r>
              <a:rPr lang="en-US" sz="1400" dirty="0"/>
              <a:t>in the Steel Mill</a:t>
            </a:r>
            <a:endParaRPr lang="ru-RU" sz="1400" dirty="0"/>
          </a:p>
          <a:p>
            <a:r>
              <a:rPr lang="en-US" sz="1400" dirty="0"/>
              <a:t>Intensify the production process by replacement of </a:t>
            </a:r>
            <a:r>
              <a:rPr lang="ru-RU" sz="1400" dirty="0"/>
              <a:t>60 MVA </a:t>
            </a:r>
            <a:r>
              <a:rPr lang="en-US" sz="1400" dirty="0"/>
              <a:t>transformer with </a:t>
            </a:r>
            <a:r>
              <a:rPr lang="ru-RU" sz="1400" dirty="0"/>
              <a:t>100 MVA </a:t>
            </a:r>
            <a:r>
              <a:rPr lang="en-US" sz="1400" dirty="0"/>
              <a:t>transformer</a:t>
            </a:r>
            <a:r>
              <a:rPr lang="ru-RU" sz="1400" dirty="0"/>
              <a:t>.</a:t>
            </a:r>
          </a:p>
          <a:p>
            <a:r>
              <a:rPr lang="en-US" sz="1400" dirty="0"/>
              <a:t>Assembly of a new blast furnace</a:t>
            </a:r>
            <a:endParaRPr lang="ru-RU" sz="1400" dirty="0"/>
          </a:p>
          <a:p>
            <a:r>
              <a:rPr lang="en-US" sz="1400" dirty="0"/>
              <a:t>Installation of a new descaling system</a:t>
            </a:r>
            <a:endParaRPr lang="ru-RU" sz="1400" dirty="0"/>
          </a:p>
          <a:p>
            <a:r>
              <a:rPr lang="en-US" sz="1400" dirty="0"/>
              <a:t>Modernization of the cooling system and the internal steel sheets transportation</a:t>
            </a:r>
            <a:endParaRPr lang="ru-RU" sz="1400" dirty="0"/>
          </a:p>
          <a:p>
            <a:r>
              <a:rPr lang="en-US" sz="1400" dirty="0"/>
              <a:t>Quality policy</a:t>
            </a:r>
            <a:endParaRPr lang="ru-RU" sz="1400" dirty="0"/>
          </a:p>
          <a:p>
            <a:r>
              <a:rPr lang="en-US" sz="1400" dirty="0"/>
              <a:t>Environmental policy</a:t>
            </a:r>
            <a:endParaRPr lang="mk-MK" sz="1400" dirty="0"/>
          </a:p>
          <a:p>
            <a:r>
              <a:rPr lang="en-US" sz="1400" dirty="0"/>
              <a:t>Energy policy</a:t>
            </a:r>
          </a:p>
        </p:txBody>
      </p:sp>
    </p:spTree>
    <p:extLst>
      <p:ext uri="{BB962C8B-B14F-4D97-AF65-F5344CB8AC3E}">
        <p14:creationId xmlns:p14="http://schemas.microsoft.com/office/powerpoint/2010/main" val="1764984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Energy Management System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82296" indent="0">
              <a:buNone/>
            </a:pPr>
            <a:r>
              <a:rPr lang="en-US" dirty="0"/>
              <a:t>Why</a:t>
            </a:r>
            <a:r>
              <a:rPr lang="mk-MK" dirty="0"/>
              <a:t> </a:t>
            </a:r>
            <a:r>
              <a:rPr lang="en-US" dirty="0" err="1"/>
              <a:t>EnMS</a:t>
            </a:r>
            <a:r>
              <a:rPr lang="mk-MK" dirty="0"/>
              <a:t>?</a:t>
            </a:r>
          </a:p>
          <a:p>
            <a:r>
              <a:rPr lang="en-US" dirty="0"/>
              <a:t>Monitoring the consumption in real-time with the possibility for prompt alarming</a:t>
            </a:r>
            <a:endParaRPr lang="mk-MK" dirty="0"/>
          </a:p>
          <a:p>
            <a:r>
              <a:rPr lang="en-US" dirty="0"/>
              <a:t>Process optimization</a:t>
            </a:r>
            <a:endParaRPr lang="mk-MK" dirty="0"/>
          </a:p>
          <a:p>
            <a:r>
              <a:rPr lang="en-US" dirty="0"/>
              <a:t>Investing in energy efficient equipment and modernizing the existent </a:t>
            </a:r>
            <a:endParaRPr lang="mk-MK" dirty="0"/>
          </a:p>
          <a:p>
            <a:r>
              <a:rPr lang="en-US" dirty="0"/>
              <a:t>Decrease and control of disbalance </a:t>
            </a:r>
            <a:endParaRPr lang="mk-MK" dirty="0"/>
          </a:p>
          <a:p>
            <a:r>
              <a:rPr lang="en-US" dirty="0"/>
              <a:t>Energy savings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en-US" dirty="0"/>
              <a:t>How do we surpass barriers</a:t>
            </a:r>
            <a:r>
              <a:rPr lang="mk-MK" dirty="0"/>
              <a:t>?</a:t>
            </a:r>
          </a:p>
          <a:p>
            <a:endParaRPr lang="mk-MK" dirty="0"/>
          </a:p>
          <a:p>
            <a:r>
              <a:rPr lang="en-US" dirty="0"/>
              <a:t>The Energy Management System is for all employees</a:t>
            </a:r>
            <a:endParaRPr lang="mk-MK" dirty="0"/>
          </a:p>
          <a:p>
            <a:r>
              <a:rPr lang="en-US" dirty="0"/>
              <a:t>Energy Policy</a:t>
            </a:r>
            <a:endParaRPr lang="mk-MK" dirty="0"/>
          </a:p>
          <a:p>
            <a:r>
              <a:rPr lang="en-US" dirty="0"/>
              <a:t>Employee training</a:t>
            </a:r>
            <a:endParaRPr lang="mk-MK" dirty="0"/>
          </a:p>
          <a:p>
            <a:r>
              <a:rPr lang="en-US" dirty="0"/>
              <a:t>Energy awareness</a:t>
            </a:r>
            <a:endParaRPr lang="mk-MK" dirty="0"/>
          </a:p>
          <a:p>
            <a:r>
              <a:rPr lang="en-US" dirty="0"/>
              <a:t>Equipment energy efficiency is one of the criteria when purchasing equipment</a:t>
            </a:r>
            <a:endParaRPr lang="mk-MK" dirty="0"/>
          </a:p>
          <a:p>
            <a:endParaRPr lang="mk-MK" dirty="0"/>
          </a:p>
          <a:p>
            <a:endParaRPr lang="mk-MK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674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0"/>
            <a:ext cx="7498080" cy="1143000"/>
          </a:xfrm>
        </p:spPr>
        <p:txBody>
          <a:bodyPr/>
          <a:lstStyle/>
          <a:p>
            <a:r>
              <a:rPr lang="en-US" dirty="0"/>
              <a:t>Savings for </a:t>
            </a:r>
            <a:r>
              <a:rPr lang="mk-MK" dirty="0"/>
              <a:t>2016 </a:t>
            </a:r>
            <a:r>
              <a:rPr lang="en-US" dirty="0"/>
              <a:t>and </a:t>
            </a:r>
            <a:r>
              <a:rPr lang="mk-MK" dirty="0"/>
              <a:t>2017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822" y="1209659"/>
            <a:ext cx="4464496" cy="2223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581128"/>
            <a:ext cx="583116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73" y="2492896"/>
            <a:ext cx="4273245" cy="208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314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331640" y="2636912"/>
            <a:ext cx="7498080" cy="1143000"/>
          </a:xfrm>
        </p:spPr>
        <p:txBody>
          <a:bodyPr/>
          <a:lstStyle/>
          <a:p>
            <a:r>
              <a:rPr lang="en-US" dirty="0"/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38178498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1443</TotalTime>
  <Words>247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Corbel</vt:lpstr>
      <vt:lpstr>Gill Sans MT</vt:lpstr>
      <vt:lpstr>Verdana</vt:lpstr>
      <vt:lpstr>Wingdings 2</vt:lpstr>
      <vt:lpstr>Solstice</vt:lpstr>
      <vt:lpstr>AD „Makstil“ Skopje</vt:lpstr>
      <vt:lpstr>About AD „Makstil“</vt:lpstr>
      <vt:lpstr>Energy Management System</vt:lpstr>
      <vt:lpstr>Savings for 2016 and 2017</vt:lpstr>
      <vt:lpstr>Thank you for your attention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 „Макстил“ Скопје</dc:title>
  <dc:creator>Katerina Nikodinoska</dc:creator>
  <cp:lastModifiedBy>Sanda</cp:lastModifiedBy>
  <cp:revision>17</cp:revision>
  <dcterms:created xsi:type="dcterms:W3CDTF">2017-12-11T11:55:19Z</dcterms:created>
  <dcterms:modified xsi:type="dcterms:W3CDTF">2017-12-19T09:30:31Z</dcterms:modified>
</cp:coreProperties>
</file>