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12"/>
  </p:notesMasterIdLst>
  <p:handoutMasterIdLst>
    <p:handoutMasterId r:id="rId13"/>
  </p:handoutMasterIdLst>
  <p:sldIdLst>
    <p:sldId id="506" r:id="rId2"/>
    <p:sldId id="508" r:id="rId3"/>
    <p:sldId id="509" r:id="rId4"/>
    <p:sldId id="507" r:id="rId5"/>
    <p:sldId id="512" r:id="rId6"/>
    <p:sldId id="511" r:id="rId7"/>
    <p:sldId id="513" r:id="rId8"/>
    <p:sldId id="516" r:id="rId9"/>
    <p:sldId id="515" r:id="rId10"/>
    <p:sldId id="467" r:id="rId11"/>
  </p:sldIdLst>
  <p:sldSz cx="9144000" cy="6858000" type="screen4x3"/>
  <p:notesSz cx="6797675" cy="9928225"/>
  <p:defaultTextStyle>
    <a:defPPr>
      <a:defRPr lang="en-GB"/>
    </a:defPPr>
    <a:lvl1pPr algn="r" rtl="0" fontAlgn="base">
      <a:spcBef>
        <a:spcPct val="0"/>
      </a:spcBef>
      <a:spcAft>
        <a:spcPct val="0"/>
      </a:spcAft>
      <a:defRPr kern="1200">
        <a:solidFill>
          <a:schemeClr val="tx1"/>
        </a:solidFill>
        <a:latin typeface="Arial" charset="0"/>
        <a:ea typeface="+mn-ea"/>
        <a:cs typeface="Arial" charset="0"/>
      </a:defRPr>
    </a:lvl1pPr>
    <a:lvl2pPr marL="457200" algn="r" rtl="0" fontAlgn="base">
      <a:spcBef>
        <a:spcPct val="0"/>
      </a:spcBef>
      <a:spcAft>
        <a:spcPct val="0"/>
      </a:spcAft>
      <a:defRPr kern="1200">
        <a:solidFill>
          <a:schemeClr val="tx1"/>
        </a:solidFill>
        <a:latin typeface="Arial" charset="0"/>
        <a:ea typeface="+mn-ea"/>
        <a:cs typeface="Arial" charset="0"/>
      </a:defRPr>
    </a:lvl2pPr>
    <a:lvl3pPr marL="914400" algn="r" rtl="0" fontAlgn="base">
      <a:spcBef>
        <a:spcPct val="0"/>
      </a:spcBef>
      <a:spcAft>
        <a:spcPct val="0"/>
      </a:spcAft>
      <a:defRPr kern="1200">
        <a:solidFill>
          <a:schemeClr val="tx1"/>
        </a:solidFill>
        <a:latin typeface="Arial" charset="0"/>
        <a:ea typeface="+mn-ea"/>
        <a:cs typeface="Arial" charset="0"/>
      </a:defRPr>
    </a:lvl3pPr>
    <a:lvl4pPr marL="1371600" algn="r" rtl="0" fontAlgn="base">
      <a:spcBef>
        <a:spcPct val="0"/>
      </a:spcBef>
      <a:spcAft>
        <a:spcPct val="0"/>
      </a:spcAft>
      <a:defRPr kern="1200">
        <a:solidFill>
          <a:schemeClr val="tx1"/>
        </a:solidFill>
        <a:latin typeface="Arial" charset="0"/>
        <a:ea typeface="+mn-ea"/>
        <a:cs typeface="Arial" charset="0"/>
      </a:defRPr>
    </a:lvl4pPr>
    <a:lvl5pPr marL="1828800" algn="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FFCC"/>
    <a:srgbClr val="CCFF66"/>
    <a:srgbClr val="183111"/>
    <a:srgbClr val="0698DF"/>
    <a:srgbClr val="800080"/>
    <a:srgbClr val="079BE0"/>
    <a:srgbClr val="078AA5"/>
    <a:srgbClr val="078AC5"/>
    <a:srgbClr val="3C8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8757" autoAdjust="0"/>
  </p:normalViewPr>
  <p:slideViewPr>
    <p:cSldViewPr>
      <p:cViewPr varScale="1">
        <p:scale>
          <a:sx n="69" d="100"/>
          <a:sy n="69" d="100"/>
        </p:scale>
        <p:origin x="-134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5" d="100"/>
          <a:sy n="65" d="100"/>
        </p:scale>
        <p:origin x="-2904" y="-12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6147" name="Rectangle 3"/>
          <p:cNvSpPr>
            <a:spLocks noGrp="1" noChangeArrowheads="1"/>
          </p:cNvSpPr>
          <p:nvPr>
            <p:ph type="dt" sz="quarter" idx="1"/>
          </p:nvPr>
        </p:nvSpPr>
        <p:spPr bwMode="auto">
          <a:xfrm>
            <a:off x="3850245" y="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6148" name="Rectangle 4"/>
          <p:cNvSpPr>
            <a:spLocks noGrp="1" noChangeArrowheads="1"/>
          </p:cNvSpPr>
          <p:nvPr>
            <p:ph type="ftr" sz="quarter" idx="2"/>
          </p:nvPr>
        </p:nvSpPr>
        <p:spPr bwMode="auto">
          <a:xfrm>
            <a:off x="0" y="943083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6149" name="Rectangle 5"/>
          <p:cNvSpPr>
            <a:spLocks noGrp="1" noChangeArrowheads="1"/>
          </p:cNvSpPr>
          <p:nvPr>
            <p:ph type="sldNum" sz="quarter" idx="3"/>
          </p:nvPr>
        </p:nvSpPr>
        <p:spPr bwMode="auto">
          <a:xfrm>
            <a:off x="3850245" y="943083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D49F575A-A985-438B-9A37-716F72CA97FB}" type="slidenum">
              <a:rPr lang="en-GB" altLang="en-US"/>
              <a:pPr>
                <a:defRPr/>
              </a:pPr>
              <a:t>‹#›</a:t>
            </a:fld>
            <a:endParaRPr lang="en-GB" altLang="en-US"/>
          </a:p>
        </p:txBody>
      </p:sp>
    </p:spTree>
    <p:extLst>
      <p:ext uri="{BB962C8B-B14F-4D97-AF65-F5344CB8AC3E}">
        <p14:creationId xmlns:p14="http://schemas.microsoft.com/office/powerpoint/2010/main" val="476385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4099" name="Rectangle 3"/>
          <p:cNvSpPr>
            <a:spLocks noGrp="1" noChangeArrowheads="1"/>
          </p:cNvSpPr>
          <p:nvPr>
            <p:ph type="dt" idx="1"/>
          </p:nvPr>
        </p:nvSpPr>
        <p:spPr bwMode="auto">
          <a:xfrm>
            <a:off x="3850245" y="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8196"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0063" y="4716236"/>
            <a:ext cx="5437550" cy="4466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4102" name="Rectangle 6"/>
          <p:cNvSpPr>
            <a:spLocks noGrp="1" noChangeArrowheads="1"/>
          </p:cNvSpPr>
          <p:nvPr>
            <p:ph type="ftr" sz="quarter" idx="4"/>
          </p:nvPr>
        </p:nvSpPr>
        <p:spPr bwMode="auto">
          <a:xfrm>
            <a:off x="0" y="943083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4103" name="Rectangle 7"/>
          <p:cNvSpPr>
            <a:spLocks noGrp="1" noChangeArrowheads="1"/>
          </p:cNvSpPr>
          <p:nvPr>
            <p:ph type="sldNum" sz="quarter" idx="5"/>
          </p:nvPr>
        </p:nvSpPr>
        <p:spPr bwMode="auto">
          <a:xfrm>
            <a:off x="3850245" y="9430830"/>
            <a:ext cx="2945955" cy="49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769D8A2F-E3B4-4063-8756-672A03BD01F6}" type="slidenum">
              <a:rPr lang="en-GB" altLang="en-US"/>
              <a:pPr>
                <a:defRPr/>
              </a:pPr>
              <a:t>‹#›</a:t>
            </a:fld>
            <a:endParaRPr lang="en-GB" altLang="en-US"/>
          </a:p>
        </p:txBody>
      </p:sp>
    </p:spTree>
    <p:extLst>
      <p:ext uri="{BB962C8B-B14F-4D97-AF65-F5344CB8AC3E}">
        <p14:creationId xmlns:p14="http://schemas.microsoft.com/office/powerpoint/2010/main" val="1514662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CC478B-8330-4FB1-A400-B19C7676BFF7}"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CC478B-8330-4FB1-A400-B19C7676BFF7}"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50433" y="9432051"/>
            <a:ext cx="2947244" cy="49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71" tIns="46336" rIns="92671" bIns="46336" anchor="b"/>
          <a:lstStyle>
            <a:lvl1pPr defTabSz="923925" eaLnBrk="0" hangingPunct="0">
              <a:spcBef>
                <a:spcPct val="30000"/>
              </a:spcBef>
              <a:defRPr sz="1200">
                <a:solidFill>
                  <a:schemeClr val="tx1"/>
                </a:solidFill>
                <a:latin typeface="Arial" pitchFamily="34" charset="0"/>
                <a:cs typeface="Arial" pitchFamily="34" charset="0"/>
              </a:defRPr>
            </a:lvl1pPr>
            <a:lvl2pPr marL="742950" indent="-285750" defTabSz="923925" eaLnBrk="0" hangingPunct="0">
              <a:spcBef>
                <a:spcPct val="30000"/>
              </a:spcBef>
              <a:defRPr sz="1200">
                <a:solidFill>
                  <a:schemeClr val="tx1"/>
                </a:solidFill>
                <a:latin typeface="Arial" pitchFamily="34" charset="0"/>
                <a:cs typeface="Arial" pitchFamily="34" charset="0"/>
              </a:defRPr>
            </a:lvl2pPr>
            <a:lvl3pPr marL="1143000" indent="-228600" defTabSz="923925" eaLnBrk="0" hangingPunct="0">
              <a:spcBef>
                <a:spcPct val="30000"/>
              </a:spcBef>
              <a:defRPr sz="1200">
                <a:solidFill>
                  <a:schemeClr val="tx1"/>
                </a:solidFill>
                <a:latin typeface="Arial" pitchFamily="34" charset="0"/>
                <a:cs typeface="Arial" pitchFamily="34" charset="0"/>
              </a:defRPr>
            </a:lvl3pPr>
            <a:lvl4pPr marL="1600200" indent="-228600" defTabSz="923925" eaLnBrk="0" hangingPunct="0">
              <a:spcBef>
                <a:spcPct val="30000"/>
              </a:spcBef>
              <a:defRPr sz="1200">
                <a:solidFill>
                  <a:schemeClr val="tx1"/>
                </a:solidFill>
                <a:latin typeface="Arial" pitchFamily="34" charset="0"/>
                <a:cs typeface="Arial" pitchFamily="34" charset="0"/>
              </a:defRPr>
            </a:lvl4pPr>
            <a:lvl5pPr marL="2057400" indent="-228600" defTabSz="923925" eaLnBrk="0" hangingPunct="0">
              <a:spcBef>
                <a:spcPct val="30000"/>
              </a:spcBef>
              <a:defRPr sz="1200">
                <a:solidFill>
                  <a:schemeClr val="tx1"/>
                </a:solidFill>
                <a:latin typeface="Arial" pitchFamily="34" charset="0"/>
                <a:cs typeface="Arial" pitchFamily="34" charset="0"/>
              </a:defRPr>
            </a:lvl5pPr>
            <a:lvl6pPr marL="25146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9pPr>
          </a:lstStyle>
          <a:p>
            <a:pPr algn="r">
              <a:spcBef>
                <a:spcPct val="0"/>
              </a:spcBef>
            </a:pPr>
            <a:fld id="{90808290-0309-4FA5-9A4A-E99240115603}" type="slidenum">
              <a:rPr lang="en-GB" altLang="en-US">
                <a:latin typeface="Times New Roman" pitchFamily="18" charset="0"/>
                <a:cs typeface="Times New Roman" pitchFamily="18" charset="0"/>
              </a:rPr>
              <a:pPr algn="r">
                <a:spcBef>
                  <a:spcPct val="0"/>
                </a:spcBef>
              </a:pPr>
              <a:t>4</a:t>
            </a:fld>
            <a:endParaRPr lang="en-GB" altLang="en-US">
              <a:latin typeface="Times New Roman" pitchFamily="18" charset="0"/>
              <a:cs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71" tIns="46336" rIns="92671" bIns="46336"/>
          <a:lstStyle/>
          <a:p>
            <a:pPr eaLnBrk="1" hangingPunct="1">
              <a:lnSpc>
                <a:spcPct val="80000"/>
              </a:lnSpc>
            </a:pPr>
            <a:endParaRPr lang="en-US" altLang="en-US" sz="100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dirty="0" smtClean="0"/>
          </a:p>
          <a:p>
            <a:r>
              <a:rPr lang="en-US" sz="1050" dirty="0" smtClean="0"/>
              <a:t>Money</a:t>
            </a:r>
            <a:r>
              <a:rPr lang="en-US" sz="1050" baseline="0" dirty="0" smtClean="0"/>
              <a:t> savings in 2015-2016 = 19,655 EUR</a:t>
            </a:r>
          </a:p>
          <a:p>
            <a:endParaRPr lang="en-US" sz="1050" baseline="0" dirty="0" smtClean="0"/>
          </a:p>
          <a:p>
            <a:r>
              <a:rPr lang="en-US" sz="1050" baseline="0" dirty="0" smtClean="0"/>
              <a:t>335.07 kg of CO2/MWh primary energy  (coal)</a:t>
            </a:r>
          </a:p>
          <a:p>
            <a:endParaRPr lang="en-US" sz="1050" baseline="0" dirty="0" smtClean="0"/>
          </a:p>
          <a:p>
            <a:r>
              <a:rPr lang="en-US" sz="1050" baseline="0" dirty="0" smtClean="0"/>
              <a:t>35% power generation efficiency</a:t>
            </a:r>
          </a:p>
          <a:p>
            <a:endParaRPr lang="en-US" sz="1050" baseline="0" dirty="0" smtClean="0"/>
          </a:p>
          <a:p>
            <a:r>
              <a:rPr lang="en-US" sz="1050" baseline="0" dirty="0" smtClean="0"/>
              <a:t>248 MWh final electricity savings</a:t>
            </a:r>
          </a:p>
          <a:p>
            <a:endParaRPr lang="en-US" sz="1050" baseline="0" dirty="0" smtClean="0"/>
          </a:p>
          <a:p>
            <a:r>
              <a:rPr lang="en-US" sz="1050" baseline="0" dirty="0" smtClean="0"/>
              <a:t>Primary energy savings 248/0.35 = 957 MWh </a:t>
            </a:r>
          </a:p>
          <a:p>
            <a:endParaRPr lang="en-US" sz="1050" baseline="0" dirty="0" smtClean="0"/>
          </a:p>
          <a:p>
            <a:r>
              <a:rPr lang="en-US" sz="1050" baseline="0" dirty="0" smtClean="0"/>
              <a:t>CO2 emission (ton)  957*335/1000 = 320.709</a:t>
            </a:r>
          </a:p>
          <a:p>
            <a:endParaRPr lang="en-US" sz="105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1" kern="1200" dirty="0" smtClean="0">
                <a:solidFill>
                  <a:srgbClr val="00B050"/>
                </a:solidFill>
                <a:latin typeface="Arial" charset="0"/>
                <a:ea typeface="+mn-ea"/>
                <a:cs typeface="Arial" charset="0"/>
              </a:rPr>
              <a:t>Payback time of </a:t>
            </a:r>
            <a:r>
              <a:rPr lang="en-US" altLang="en-US" sz="1200" b="1" kern="1200" dirty="0" err="1" smtClean="0">
                <a:solidFill>
                  <a:srgbClr val="00B050"/>
                </a:solidFill>
                <a:latin typeface="Arial" charset="0"/>
                <a:ea typeface="+mn-ea"/>
                <a:cs typeface="Arial" charset="0"/>
              </a:rPr>
              <a:t>EnMS</a:t>
            </a:r>
            <a:r>
              <a:rPr lang="en-US" altLang="en-US" sz="1200" b="1" kern="1200" dirty="0" smtClean="0">
                <a:solidFill>
                  <a:srgbClr val="00B050"/>
                </a:solidFill>
                <a:latin typeface="Arial" charset="0"/>
                <a:ea typeface="+mn-ea"/>
                <a:cs typeface="Arial" charset="0"/>
              </a:rPr>
              <a:t> considering all experts and staff costs:   3 months</a:t>
            </a:r>
          </a:p>
          <a:p>
            <a:endParaRPr lang="en-US" sz="1050" baseline="0" dirty="0" smtClean="0"/>
          </a:p>
          <a:p>
            <a:endParaRPr lang="en-US" sz="1050"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5</a:t>
            </a:fld>
            <a:endParaRPr lang="en-GB" altLang="en-US"/>
          </a:p>
        </p:txBody>
      </p:sp>
    </p:spTree>
    <p:extLst>
      <p:ext uri="{BB962C8B-B14F-4D97-AF65-F5344CB8AC3E}">
        <p14:creationId xmlns:p14="http://schemas.microsoft.com/office/powerpoint/2010/main" val="137699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dirty="0" smtClean="0"/>
          </a:p>
          <a:p>
            <a:r>
              <a:rPr lang="en-US" sz="1050" b="0" i="0" u="none" strike="noStrike" kern="1200" baseline="0" dirty="0" smtClean="0">
                <a:solidFill>
                  <a:schemeClr val="tx1"/>
                </a:solidFill>
                <a:latin typeface="Arial" charset="0"/>
                <a:ea typeface="+mn-ea"/>
                <a:cs typeface="Arial" charset="0"/>
              </a:rPr>
              <a:t>Mining and Energy Combine (REK) Bitola is located in the southern part of Macedonia, in </a:t>
            </a:r>
            <a:r>
              <a:rPr lang="en-US" sz="1050" b="0" i="0" u="none" strike="noStrike" kern="1200" baseline="0" dirty="0" err="1" smtClean="0">
                <a:solidFill>
                  <a:schemeClr val="tx1"/>
                </a:solidFill>
                <a:latin typeface="Arial" charset="0"/>
                <a:ea typeface="+mn-ea"/>
                <a:cs typeface="Arial" charset="0"/>
              </a:rPr>
              <a:t>Pelagonia</a:t>
            </a:r>
            <a:r>
              <a:rPr lang="en-US" sz="1050" b="0" i="0" u="none" strike="noStrike" kern="1200" baseline="0" dirty="0" smtClean="0">
                <a:solidFill>
                  <a:schemeClr val="tx1"/>
                </a:solidFill>
                <a:latin typeface="Arial" charset="0"/>
                <a:ea typeface="+mn-ea"/>
                <a:cs typeface="Arial" charset="0"/>
              </a:rPr>
              <a:t> plain. It has been built on the basis of the finds of coal-lignite, at around 12 km eastern from the city of Bitola. The Combine operates as a Plant of the Public Enterprise Electric Company of Macedonia. It consists of the following infrastructural structures: the Mines </a:t>
            </a:r>
            <a:r>
              <a:rPr lang="en-US" sz="1050" b="0" i="0" u="none" strike="noStrike" kern="1200" baseline="0" dirty="0" err="1" smtClean="0">
                <a:solidFill>
                  <a:schemeClr val="tx1"/>
                </a:solidFill>
                <a:latin typeface="Arial" charset="0"/>
                <a:ea typeface="+mn-ea"/>
                <a:cs typeface="Arial" charset="0"/>
              </a:rPr>
              <a:t>Suvodol</a:t>
            </a:r>
            <a:r>
              <a:rPr lang="en-US" sz="1050" b="0" i="0" u="none" strike="noStrike" kern="1200" baseline="0" dirty="0" smtClean="0">
                <a:solidFill>
                  <a:schemeClr val="tx1"/>
                </a:solidFill>
                <a:latin typeface="Arial" charset="0"/>
                <a:ea typeface="+mn-ea"/>
                <a:cs typeface="Arial" charset="0"/>
              </a:rPr>
              <a:t> and </a:t>
            </a:r>
            <a:r>
              <a:rPr lang="en-US" sz="1050" b="0" i="0" u="none" strike="noStrike" kern="1200" baseline="0" dirty="0" err="1" smtClean="0">
                <a:solidFill>
                  <a:schemeClr val="tx1"/>
                </a:solidFill>
                <a:latin typeface="Arial" charset="0"/>
                <a:ea typeface="+mn-ea"/>
                <a:cs typeface="Arial" charset="0"/>
              </a:rPr>
              <a:t>Brod</a:t>
            </a:r>
            <a:r>
              <a:rPr lang="en-US" sz="1050" b="0" i="0" u="none" strike="noStrike" kern="1200" baseline="0" dirty="0" smtClean="0">
                <a:solidFill>
                  <a:schemeClr val="tx1"/>
                </a:solidFill>
                <a:latin typeface="Arial" charset="0"/>
                <a:ea typeface="+mn-ea"/>
                <a:cs typeface="Arial" charset="0"/>
              </a:rPr>
              <a:t> and Thermal Power Plant (TPP) Bitola, and three departments - for legal affairs, for economic affairs and for investments and research, with a total number of 3000 employees. The conception of development and exploitation of the thermal power plant Bitola Unit 1 was initiated in 1982. In 1984, Unit 2 was put into operation, and Unit 3 in 1988, constructed in the manner that can be adapted for joint operation with another Unit 4 that remained undeveloped. REK Bitola is a facility of strategic importance and primary installation for electricity generation in the Republic of Macedonia. It covers over 70% of the demand for electricity in the country, as well as major part of the industrial boiler plants’ coal (lignite) necessity and consumption. With its three completed units of individual capacity of 233.3 MW or total installed capacity of 700 MW REK Bitola provides an average annual generation of 4000GWh electricity. It has 3000 workers and existing management systems ISO 9001, ISO 14001, and OHSAS 18001. </a:t>
            </a:r>
          </a:p>
          <a:p>
            <a:endParaRPr lang="en-US" sz="1050" b="0" i="0" u="none" strike="noStrike" kern="1200" baseline="0" dirty="0" smtClean="0">
              <a:solidFill>
                <a:schemeClr val="tx1"/>
              </a:solidFill>
              <a:latin typeface="Arial" charset="0"/>
              <a:ea typeface="+mn-ea"/>
              <a:cs typeface="Arial" charset="0"/>
            </a:endParaRPr>
          </a:p>
          <a:p>
            <a:pPr marL="228600" indent="-228600">
              <a:buAutoNum type="arabicParenR" startAt="3"/>
            </a:pPr>
            <a:r>
              <a:rPr lang="en-US" sz="1050" b="0" i="0" u="none" strike="noStrike" kern="1200" baseline="0" dirty="0" smtClean="0">
                <a:solidFill>
                  <a:schemeClr val="tx1"/>
                </a:solidFill>
                <a:latin typeface="Arial" charset="0"/>
                <a:ea typeface="+mn-ea"/>
                <a:cs typeface="Arial" charset="0"/>
              </a:rPr>
              <a:t>  is Energy Policy in place</a:t>
            </a:r>
          </a:p>
          <a:p>
            <a:pPr marL="0" indent="0">
              <a:buNone/>
            </a:pPr>
            <a:endParaRPr lang="en-US" sz="1050" b="0" i="0" u="none" strike="noStrike" kern="1200" baseline="0" dirty="0" smtClean="0">
              <a:solidFill>
                <a:schemeClr val="tx1"/>
              </a:solidFill>
              <a:latin typeface="Arial" charset="0"/>
              <a:ea typeface="+mn-ea"/>
              <a:cs typeface="Arial" charset="0"/>
            </a:endParaRPr>
          </a:p>
          <a:p>
            <a:pPr marL="228600" indent="-228600">
              <a:buAutoNum type="arabicParenR" startAt="10"/>
            </a:pPr>
            <a:r>
              <a:rPr lang="en-US" sz="1050" b="0" i="0" u="none" strike="noStrike" kern="1200" baseline="0" dirty="0" smtClean="0">
                <a:solidFill>
                  <a:schemeClr val="tx1"/>
                </a:solidFill>
                <a:latin typeface="Arial" charset="0"/>
                <a:ea typeface="+mn-ea"/>
                <a:cs typeface="Arial" charset="0"/>
              </a:rPr>
              <a:t>  is company has an energy actions plan</a:t>
            </a:r>
          </a:p>
          <a:p>
            <a:pPr marL="228600" indent="-228600">
              <a:buAutoNum type="arabicParenR" startAt="10"/>
            </a:pPr>
            <a:endParaRPr lang="en-US" sz="1050" b="0" i="0" u="none" strike="noStrike" kern="1200" baseline="0" dirty="0" smtClean="0">
              <a:solidFill>
                <a:schemeClr val="tx1"/>
              </a:solidFill>
              <a:latin typeface="Arial" charset="0"/>
              <a:ea typeface="+mn-ea"/>
              <a:cs typeface="Arial" charset="0"/>
            </a:endParaRPr>
          </a:p>
          <a:p>
            <a:pPr marL="228600" indent="-228600">
              <a:buAutoNum type="arabicParenR" startAt="11"/>
            </a:pPr>
            <a:r>
              <a:rPr lang="en-US" sz="1050" b="0" i="0" u="none" strike="noStrike" kern="1200" baseline="0" dirty="0" smtClean="0">
                <a:solidFill>
                  <a:schemeClr val="tx1"/>
                </a:solidFill>
                <a:latin typeface="Arial" charset="0"/>
                <a:ea typeface="+mn-ea"/>
                <a:cs typeface="Arial" charset="0"/>
              </a:rPr>
              <a:t>  is annual EE training for staff </a:t>
            </a:r>
          </a:p>
          <a:p>
            <a:pPr marL="228600" indent="-228600">
              <a:buAutoNum type="arabicParenR" startAt="11"/>
            </a:pPr>
            <a:endParaRPr lang="en-US" sz="1050" b="0" i="0" u="none" strike="noStrike" kern="1200" baseline="0" dirty="0" smtClean="0">
              <a:solidFill>
                <a:schemeClr val="tx1"/>
              </a:solidFill>
              <a:latin typeface="Arial" charset="0"/>
              <a:ea typeface="+mn-ea"/>
              <a:cs typeface="Arial" charset="0"/>
            </a:endParaRPr>
          </a:p>
          <a:p>
            <a:pPr marL="0" indent="0">
              <a:buNone/>
            </a:pPr>
            <a:r>
              <a:rPr lang="en-US" sz="1050" b="0" i="0" u="none" strike="noStrike" kern="1200" baseline="0" dirty="0" smtClean="0">
                <a:solidFill>
                  <a:schemeClr val="tx1"/>
                </a:solidFill>
                <a:latin typeface="Arial" charset="0"/>
                <a:ea typeface="+mn-ea"/>
                <a:cs typeface="Arial" charset="0"/>
              </a:rPr>
              <a:t>12)  is company use LCC analysis for EE investments</a:t>
            </a:r>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6</a:t>
            </a:fld>
            <a:endParaRPr lang="en-GB" altLang="en-US"/>
          </a:p>
        </p:txBody>
      </p:sp>
    </p:spTree>
    <p:extLst>
      <p:ext uri="{BB962C8B-B14F-4D97-AF65-F5344CB8AC3E}">
        <p14:creationId xmlns:p14="http://schemas.microsoft.com/office/powerpoint/2010/main" val="1376993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51723" y="9432472"/>
            <a:ext cx="2945954" cy="495755"/>
          </a:xfrm>
          <a:prstGeom prst="rect">
            <a:avLst/>
          </a:prstGeom>
          <a:noFill/>
          <a:ln w="9525">
            <a:noFill/>
            <a:miter lim="800000"/>
            <a:headEnd/>
            <a:tailEnd/>
          </a:ln>
        </p:spPr>
        <p:txBody>
          <a:bodyPr lIns="92203" tIns="46100" rIns="92203" bIns="46100" anchor="b"/>
          <a:lstStyle/>
          <a:p>
            <a:pPr defTabSz="923830" eaLnBrk="0" hangingPunct="0"/>
            <a:fld id="{ED25C80A-D7C0-40DC-A3D6-44DFEB2BFD51}" type="slidenum">
              <a:rPr lang="en-GB" altLang="en-US" sz="1200">
                <a:latin typeface="Times New Roman" pitchFamily="18" charset="0"/>
                <a:cs typeface="Times New Roman" pitchFamily="18" charset="0"/>
              </a:rPr>
              <a:pPr defTabSz="923830" eaLnBrk="0" hangingPunct="0"/>
              <a:t>7</a:t>
            </a:fld>
            <a:endParaRPr lang="en-GB" altLang="en-US" sz="1200">
              <a:latin typeface="Times New Roman" pitchFamily="18" charset="0"/>
              <a:cs typeface="Times New Roman" pitchFamily="18"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lIns="92203" tIns="46100" rIns="92203" bIns="46100"/>
          <a:lstStyle/>
          <a:p>
            <a:pPr eaLnBrk="1" hangingPunct="1">
              <a:lnSpc>
                <a:spcPct val="80000"/>
              </a:lnSpc>
              <a:buFontTx/>
              <a:buNone/>
            </a:pPr>
            <a:endParaRPr lang="en-US" sz="1000" b="0" i="0" u="none" strike="noStrike" kern="1200" baseline="0" dirty="0" smtClean="0">
              <a:solidFill>
                <a:schemeClr val="tx1"/>
              </a:solidFill>
              <a:latin typeface="Arial" charset="0"/>
              <a:ea typeface="+mn-ea"/>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51723" y="9432472"/>
            <a:ext cx="2945954" cy="495755"/>
          </a:xfrm>
          <a:prstGeom prst="rect">
            <a:avLst/>
          </a:prstGeom>
          <a:noFill/>
          <a:ln w="9525">
            <a:noFill/>
            <a:miter lim="800000"/>
            <a:headEnd/>
            <a:tailEnd/>
          </a:ln>
        </p:spPr>
        <p:txBody>
          <a:bodyPr lIns="92203" tIns="46100" rIns="92203" bIns="46100" anchor="b"/>
          <a:lstStyle/>
          <a:p>
            <a:pPr defTabSz="923830" eaLnBrk="0" hangingPunct="0"/>
            <a:fld id="{ED25C80A-D7C0-40DC-A3D6-44DFEB2BFD51}" type="slidenum">
              <a:rPr lang="en-GB" altLang="en-US" sz="1200">
                <a:latin typeface="Times New Roman" pitchFamily="18" charset="0"/>
                <a:cs typeface="Times New Roman" pitchFamily="18" charset="0"/>
              </a:rPr>
              <a:pPr defTabSz="923830" eaLnBrk="0" hangingPunct="0"/>
              <a:t>8</a:t>
            </a:fld>
            <a:endParaRPr lang="en-GB" altLang="en-US" sz="1200">
              <a:latin typeface="Times New Roman" pitchFamily="18" charset="0"/>
              <a:cs typeface="Times New Roman" pitchFamily="18"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lIns="92203" tIns="46100" rIns="92203" bIns="46100"/>
          <a:lstStyle/>
          <a:p>
            <a:pPr eaLnBrk="1" hangingPunct="1">
              <a:lnSpc>
                <a:spcPct val="80000"/>
              </a:lnSpc>
              <a:buFontTx/>
              <a:buNone/>
            </a:pPr>
            <a:endParaRPr lang="en-US" sz="1000" b="0" i="0" u="none" strike="noStrike" kern="1200" baseline="0" dirty="0" smtClean="0">
              <a:solidFill>
                <a:schemeClr val="tx1"/>
              </a:solidFill>
              <a:latin typeface="Arial" charset="0"/>
              <a:ea typeface="+mn-ea"/>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50433" y="9432051"/>
            <a:ext cx="2947244" cy="49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71" tIns="46336" rIns="92671" bIns="46336" anchor="b"/>
          <a:lstStyle>
            <a:lvl1pPr defTabSz="923925" eaLnBrk="0" hangingPunct="0">
              <a:spcBef>
                <a:spcPct val="30000"/>
              </a:spcBef>
              <a:defRPr sz="1200">
                <a:solidFill>
                  <a:schemeClr val="tx1"/>
                </a:solidFill>
                <a:latin typeface="Arial" pitchFamily="34" charset="0"/>
                <a:cs typeface="Arial" pitchFamily="34" charset="0"/>
              </a:defRPr>
            </a:lvl1pPr>
            <a:lvl2pPr marL="742950" indent="-285750" defTabSz="923925" eaLnBrk="0" hangingPunct="0">
              <a:spcBef>
                <a:spcPct val="30000"/>
              </a:spcBef>
              <a:defRPr sz="1200">
                <a:solidFill>
                  <a:schemeClr val="tx1"/>
                </a:solidFill>
                <a:latin typeface="Arial" pitchFamily="34" charset="0"/>
                <a:cs typeface="Arial" pitchFamily="34" charset="0"/>
              </a:defRPr>
            </a:lvl2pPr>
            <a:lvl3pPr marL="1143000" indent="-228600" defTabSz="923925" eaLnBrk="0" hangingPunct="0">
              <a:spcBef>
                <a:spcPct val="30000"/>
              </a:spcBef>
              <a:defRPr sz="1200">
                <a:solidFill>
                  <a:schemeClr val="tx1"/>
                </a:solidFill>
                <a:latin typeface="Arial" pitchFamily="34" charset="0"/>
                <a:cs typeface="Arial" pitchFamily="34" charset="0"/>
              </a:defRPr>
            </a:lvl3pPr>
            <a:lvl4pPr marL="1600200" indent="-228600" defTabSz="923925" eaLnBrk="0" hangingPunct="0">
              <a:spcBef>
                <a:spcPct val="30000"/>
              </a:spcBef>
              <a:defRPr sz="1200">
                <a:solidFill>
                  <a:schemeClr val="tx1"/>
                </a:solidFill>
                <a:latin typeface="Arial" pitchFamily="34" charset="0"/>
                <a:cs typeface="Arial" pitchFamily="34" charset="0"/>
              </a:defRPr>
            </a:lvl4pPr>
            <a:lvl5pPr marL="2057400" indent="-228600" defTabSz="923925" eaLnBrk="0" hangingPunct="0">
              <a:spcBef>
                <a:spcPct val="30000"/>
              </a:spcBef>
              <a:defRPr sz="1200">
                <a:solidFill>
                  <a:schemeClr val="tx1"/>
                </a:solidFill>
                <a:latin typeface="Arial" pitchFamily="34" charset="0"/>
                <a:cs typeface="Arial" pitchFamily="34" charset="0"/>
              </a:defRPr>
            </a:lvl5pPr>
            <a:lvl6pPr marL="25146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23925" eaLnBrk="0" fontAlgn="base" hangingPunct="0">
              <a:spcBef>
                <a:spcPct val="30000"/>
              </a:spcBef>
              <a:spcAft>
                <a:spcPct val="0"/>
              </a:spcAft>
              <a:defRPr sz="1200">
                <a:solidFill>
                  <a:schemeClr val="tx1"/>
                </a:solidFill>
                <a:latin typeface="Arial" pitchFamily="34" charset="0"/>
                <a:cs typeface="Arial" pitchFamily="34" charset="0"/>
              </a:defRPr>
            </a:lvl9pPr>
          </a:lstStyle>
          <a:p>
            <a:pPr algn="r">
              <a:spcBef>
                <a:spcPct val="0"/>
              </a:spcBef>
            </a:pPr>
            <a:fld id="{90808290-0309-4FA5-9A4A-E99240115603}" type="slidenum">
              <a:rPr lang="en-GB" altLang="en-US">
                <a:latin typeface="Times New Roman" pitchFamily="18" charset="0"/>
                <a:cs typeface="Times New Roman" pitchFamily="18" charset="0"/>
              </a:rPr>
              <a:pPr algn="r">
                <a:spcBef>
                  <a:spcPct val="0"/>
                </a:spcBef>
              </a:pPr>
              <a:t>9</a:t>
            </a:fld>
            <a:endParaRPr lang="en-GB" altLang="en-US">
              <a:latin typeface="Times New Roman" pitchFamily="18" charset="0"/>
              <a:cs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671" tIns="46336" rIns="92671" bIns="46336"/>
          <a:lstStyle/>
          <a:p>
            <a:pPr eaLnBrk="1" hangingPunct="1">
              <a:lnSpc>
                <a:spcPct val="80000"/>
              </a:lnSpc>
            </a:pPr>
            <a:endParaRPr lang="en-US" altLang="en-US" sz="100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10</a:t>
            </a:fld>
            <a:endParaRPr lang="en-GB" altLang="en-US"/>
          </a:p>
        </p:txBody>
      </p:sp>
    </p:spTree>
    <p:extLst>
      <p:ext uri="{BB962C8B-B14F-4D97-AF65-F5344CB8AC3E}">
        <p14:creationId xmlns:p14="http://schemas.microsoft.com/office/powerpoint/2010/main" val="766390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7776864" cy="2160240"/>
          </a:xfrm>
        </p:spPr>
        <p:txBody>
          <a:bodyPr anchor="b"/>
          <a:lstStyle>
            <a:lvl1pPr algn="ctr">
              <a:defRPr sz="4500"/>
            </a:lvl1pPr>
          </a:lstStyle>
          <a:p>
            <a:r>
              <a:rPr lang="en-US" dirty="0" smtClean="0"/>
              <a:t>Click to edit Master title style</a:t>
            </a:r>
            <a:endParaRPr lang="en-US" dirty="0"/>
          </a:p>
        </p:txBody>
      </p:sp>
      <p:sp>
        <p:nvSpPr>
          <p:cNvPr id="3" name="Subtitle 2"/>
          <p:cNvSpPr>
            <a:spLocks noGrp="1"/>
          </p:cNvSpPr>
          <p:nvPr>
            <p:ph type="subTitle" idx="1"/>
          </p:nvPr>
        </p:nvSpPr>
        <p:spPr>
          <a:xfrm>
            <a:off x="683568" y="3501008"/>
            <a:ext cx="7776864" cy="864096"/>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29762" y="3356992"/>
            <a:ext cx="4284476" cy="72008"/>
          </a:xfrm>
          <a:prstGeom prst="rect">
            <a:avLst/>
          </a:prstGeom>
          <a:effectLst>
            <a:reflection endPos="0" dist="50800" dir="5400000" sy="-100000" algn="bl" rotWithShape="0"/>
          </a:effectLst>
        </p:spPr>
      </p:pic>
      <p:sp>
        <p:nvSpPr>
          <p:cNvPr id="14" name="Text Placeholder 13"/>
          <p:cNvSpPr>
            <a:spLocks noGrp="1"/>
          </p:cNvSpPr>
          <p:nvPr>
            <p:ph type="body" sz="quarter" idx="10" hasCustomPrompt="1"/>
          </p:nvPr>
        </p:nvSpPr>
        <p:spPr>
          <a:xfrm>
            <a:off x="683568" y="4561284"/>
            <a:ext cx="7775575" cy="1512168"/>
          </a:xfrm>
        </p:spPr>
        <p:txBody>
          <a:bodyPr>
            <a:normAutofit/>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1800"/>
            </a:lvl1pPr>
          </a:lstStyle>
          <a:p>
            <a:pPr lvl="0"/>
            <a:r>
              <a:rPr lang="de-AT" dirty="0" smtClean="0"/>
              <a:t>Click to edit Master author style</a:t>
            </a:r>
            <a:endParaRPr lang="en-US" dirty="0"/>
          </a:p>
        </p:txBody>
      </p:sp>
    </p:spTree>
    <p:extLst>
      <p:ext uri="{BB962C8B-B14F-4D97-AF65-F5344CB8AC3E}">
        <p14:creationId xmlns:p14="http://schemas.microsoft.com/office/powerpoint/2010/main" val="40150151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28650" y="1916832"/>
            <a:ext cx="7903790" cy="4181979"/>
          </a:xfrm>
        </p:spPr>
        <p:txBody>
          <a:bodyPr/>
          <a:lstStyle>
            <a:lvl1pPr>
              <a:defRPr>
                <a:solidFill>
                  <a:srgbClr val="078AC5"/>
                </a:solidFill>
              </a:defRPr>
            </a:lvl1pPr>
            <a:lvl2pPr marL="514350" indent="-182880">
              <a:lnSpc>
                <a:spcPct val="100000"/>
              </a:lnSpc>
              <a:spcBef>
                <a:spcPts val="600"/>
              </a:spcBef>
              <a:buClr>
                <a:schemeClr val="accent1"/>
              </a:buClr>
              <a:buFont typeface="Arial" panose="020B0604020202020204" pitchFamily="34" charset="0"/>
              <a:buChar char="•"/>
              <a:defRPr/>
            </a:lvl2pPr>
            <a:lvl3pPr marL="857250" indent="-182880">
              <a:lnSpc>
                <a:spcPct val="100000"/>
              </a:lnSpc>
              <a:spcBef>
                <a:spcPts val="1200"/>
              </a:spcBef>
              <a:buClr>
                <a:schemeClr val="accent1"/>
              </a:buClr>
              <a:buFont typeface="Arial" panose="020B0604020202020204" pitchFamily="34" charset="0"/>
              <a:buChar char="•"/>
              <a:defRPr/>
            </a:lvl3pPr>
            <a:lvl4pPr marL="1200150" indent="-182880">
              <a:lnSpc>
                <a:spcPct val="100000"/>
              </a:lnSpc>
              <a:spcBef>
                <a:spcPts val="1200"/>
              </a:spcBef>
              <a:buClr>
                <a:schemeClr val="accent1"/>
              </a:buClr>
              <a:buFont typeface="Arial" panose="020B0604020202020204" pitchFamily="34" charset="0"/>
              <a:buChar char="•"/>
              <a:defRPr/>
            </a:lvl4pPr>
            <a:lvl5pPr marL="1543050" indent="-182880">
              <a:lnSpc>
                <a:spcPct val="100000"/>
              </a:lnSpc>
              <a:spcBef>
                <a:spcPts val="1200"/>
              </a:spcBef>
              <a:buClr>
                <a:schemeClr val="accent1"/>
              </a:buClr>
              <a:buFont typeface="Arial" panose="020B0604020202020204"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ounded Rectangle 9"/>
          <p:cNvSpPr/>
          <p:nvPr userDrawn="1"/>
        </p:nvSpPr>
        <p:spPr>
          <a:xfrm>
            <a:off x="8460432" y="6525344"/>
            <a:ext cx="216024" cy="216024"/>
          </a:xfrm>
          <a:prstGeom prst="roundRect">
            <a:avLst/>
          </a:prstGeom>
          <a:solidFill>
            <a:srgbClr val="0698D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base" latinLnBrk="0" hangingPunct="1">
              <a:lnSpc>
                <a:spcPct val="100000"/>
              </a:lnSpc>
              <a:spcBef>
                <a:spcPct val="0"/>
              </a:spcBef>
              <a:spcAft>
                <a:spcPct val="0"/>
              </a:spcAft>
              <a:buClrTx/>
              <a:buSzTx/>
              <a:buFontTx/>
              <a:buNone/>
              <a:tabLst/>
              <a:defRPr/>
            </a:pPr>
            <a:fld id="{BD312A47-7E72-4E7E-93A5-46C5674DBF6C}" type="slidenum">
              <a:rPr lang="en-US" sz="1200" smtClean="0"/>
              <a:pPr marL="0" marR="0" indent="0" algn="ctr" defTabSz="914400" rtl="0" eaLnBrk="1" fontAlgn="base" latinLnBrk="0" hangingPunct="1">
                <a:lnSpc>
                  <a:spcPct val="100000"/>
                </a:lnSpc>
                <a:spcBef>
                  <a:spcPct val="0"/>
                </a:spcBef>
                <a:spcAft>
                  <a:spcPct val="0"/>
                </a:spcAft>
                <a:buClrTx/>
                <a:buSzTx/>
                <a:buFontTx/>
                <a:buNone/>
                <a:tabLst/>
                <a:defRPr/>
              </a:pPr>
              <a:t>‹#›</a:t>
            </a:fld>
            <a:endParaRPr lang="en-US" sz="1200" dirty="0" smtClean="0"/>
          </a:p>
        </p:txBody>
      </p:sp>
      <p:sp>
        <p:nvSpPr>
          <p:cNvPr id="5" name="TextBox 4"/>
          <p:cNvSpPr txBox="1"/>
          <p:nvPr userDrawn="1"/>
        </p:nvSpPr>
        <p:spPr>
          <a:xfrm>
            <a:off x="2314739" y="78198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481768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323850" y="6553200"/>
            <a:ext cx="2278063" cy="476250"/>
          </a:xfrm>
          <a:prstGeom prst="rect">
            <a:avLst/>
          </a:prstGeom>
          <a:ln/>
        </p:spPr>
        <p:txBody>
          <a:bodyPr/>
          <a:lstStyle>
            <a:lvl1pPr>
              <a:defRPr/>
            </a:lvl1pPr>
          </a:lstStyle>
          <a:p>
            <a:pPr>
              <a:defRPr/>
            </a:pPr>
            <a:endParaRPr lang="en-GB"/>
          </a:p>
        </p:txBody>
      </p:sp>
      <p:sp>
        <p:nvSpPr>
          <p:cNvPr id="3" name="Rectangle 6"/>
          <p:cNvSpPr>
            <a:spLocks noGrp="1" noChangeArrowheads="1"/>
          </p:cNvSpPr>
          <p:nvPr>
            <p:ph type="sldNum" sz="quarter" idx="11"/>
          </p:nvPr>
        </p:nvSpPr>
        <p:spPr>
          <a:xfrm>
            <a:off x="6516688" y="6500813"/>
            <a:ext cx="2232025" cy="476250"/>
          </a:xfrm>
          <a:prstGeom prst="rect">
            <a:avLst/>
          </a:prstGeom>
          <a:ln/>
        </p:spPr>
        <p:txBody>
          <a:bodyPr/>
          <a:lstStyle>
            <a:lvl1pPr>
              <a:defRPr/>
            </a:lvl1pPr>
          </a:lstStyle>
          <a:p>
            <a:pPr>
              <a:defRPr/>
            </a:pPr>
            <a:fld id="{E5AA9C38-BCD3-461C-9499-199429E50755}" type="slidenum">
              <a:rPr lang="en-GB"/>
              <a:pPr>
                <a:defRPr/>
              </a:pPr>
              <a:t>‹#›</a:t>
            </a:fld>
            <a:endParaRPr lang="en-GB"/>
          </a:p>
        </p:txBody>
      </p:sp>
    </p:spTree>
    <p:extLst>
      <p:ext uri="{BB962C8B-B14F-4D97-AF65-F5344CB8AC3E}">
        <p14:creationId xmlns:p14="http://schemas.microsoft.com/office/powerpoint/2010/main" val="39345217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s://www.youtube.com/user/UNIDObeta" TargetMode="Externa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hyperlink" Target="http://www.twitter.com/UNIDO" TargetMode="External"/><Relationship Id="rId12" Type="http://schemas.openxmlformats.org/officeDocument/2006/relationships/hyperlink" Target="https://www.linkedin.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www.facebook.com/UNIDO.HQ" TargetMode="External"/><Relationship Id="rId11" Type="http://schemas.openxmlformats.org/officeDocument/2006/relationships/hyperlink" Target="http://www.unido.org" TargetMode="External"/><Relationship Id="rId5" Type="http://schemas.openxmlformats.org/officeDocument/2006/relationships/image" Target="../media/image1.png"/><Relationship Id="rId10" Type="http://schemas.openxmlformats.org/officeDocument/2006/relationships/hyperlink" Target="https://www.flickr.com/photos/unido" TargetMode="External"/><Relationship Id="rId4" Type="http://schemas.openxmlformats.org/officeDocument/2006/relationships/theme" Target="../theme/theme1.xml"/><Relationship Id="rId9" Type="http://schemas.openxmlformats.org/officeDocument/2006/relationships/hyperlink" Target="https://www.instagram.com/unido_newsroom/"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footer.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391144"/>
            <a:ext cx="9144000" cy="445305"/>
          </a:xfrm>
          <a:prstGeom prst="rect">
            <a:avLst/>
          </a:prstGeom>
        </p:spPr>
      </p:pic>
      <p:sp>
        <p:nvSpPr>
          <p:cNvPr id="2" name="Title Placeholder 1"/>
          <p:cNvSpPr>
            <a:spLocks noGrp="1"/>
          </p:cNvSpPr>
          <p:nvPr>
            <p:ph type="title"/>
          </p:nvPr>
        </p:nvSpPr>
        <p:spPr>
          <a:xfrm>
            <a:off x="628650" y="1124744"/>
            <a:ext cx="7903790" cy="72008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916833"/>
            <a:ext cx="7903790" cy="4248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5292080" y="6525344"/>
            <a:ext cx="288032" cy="288032"/>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hlinkClick r:id="rId6"/>
          </p:cNvPr>
          <p:cNvSpPr/>
          <p:nvPr userDrawn="1"/>
        </p:nvSpPr>
        <p:spPr>
          <a:xfrm>
            <a:off x="5364088" y="6525344"/>
            <a:ext cx="216024"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hlinkClick r:id="rId7"/>
          </p:cNvPr>
          <p:cNvSpPr/>
          <p:nvPr userDrawn="1"/>
        </p:nvSpPr>
        <p:spPr>
          <a:xfrm>
            <a:off x="6012160" y="6525344"/>
            <a:ext cx="288032"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hlinkClick r:id="rId8"/>
          </p:cNvPr>
          <p:cNvSpPr/>
          <p:nvPr userDrawn="1"/>
        </p:nvSpPr>
        <p:spPr>
          <a:xfrm>
            <a:off x="6372200" y="6525344"/>
            <a:ext cx="288032"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hlinkClick r:id="rId9"/>
          </p:cNvPr>
          <p:cNvSpPr/>
          <p:nvPr userDrawn="1"/>
        </p:nvSpPr>
        <p:spPr>
          <a:xfrm>
            <a:off x="7092280" y="6525344"/>
            <a:ext cx="288032"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hlinkClick r:id="rId10"/>
          </p:cNvPr>
          <p:cNvSpPr/>
          <p:nvPr userDrawn="1"/>
        </p:nvSpPr>
        <p:spPr>
          <a:xfrm>
            <a:off x="6732240" y="6525344"/>
            <a:ext cx="288032"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userDrawn="1"/>
        </p:nvSpPr>
        <p:spPr>
          <a:xfrm>
            <a:off x="7596336" y="6525344"/>
            <a:ext cx="792088" cy="288032"/>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hlinkClick r:id="rId11"/>
          </p:cNvPr>
          <p:cNvSpPr/>
          <p:nvPr userDrawn="1"/>
        </p:nvSpPr>
        <p:spPr>
          <a:xfrm>
            <a:off x="7452320" y="6525344"/>
            <a:ext cx="864096"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hlinkClick r:id="rId12"/>
          </p:cNvPr>
          <p:cNvSpPr/>
          <p:nvPr userDrawn="1"/>
        </p:nvSpPr>
        <p:spPr>
          <a:xfrm>
            <a:off x="5724128" y="6525344"/>
            <a:ext cx="216024" cy="21602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header.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688" y="0"/>
            <a:ext cx="9147688" cy="963811"/>
          </a:xfrm>
          <a:prstGeom prst="rect">
            <a:avLst/>
          </a:prstGeom>
        </p:spPr>
      </p:pic>
      <p:sp>
        <p:nvSpPr>
          <p:cNvPr id="15" name="Rounded Rectangle 14"/>
          <p:cNvSpPr/>
          <p:nvPr userDrawn="1"/>
        </p:nvSpPr>
        <p:spPr>
          <a:xfrm>
            <a:off x="8460432" y="6525344"/>
            <a:ext cx="216024" cy="216024"/>
          </a:xfrm>
          <a:prstGeom prst="roundRect">
            <a:avLst/>
          </a:prstGeom>
          <a:solidFill>
            <a:srgbClr val="0698D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base" latinLnBrk="0" hangingPunct="1">
              <a:lnSpc>
                <a:spcPct val="100000"/>
              </a:lnSpc>
              <a:spcBef>
                <a:spcPct val="0"/>
              </a:spcBef>
              <a:spcAft>
                <a:spcPct val="0"/>
              </a:spcAft>
              <a:buClrTx/>
              <a:buSzTx/>
              <a:buFontTx/>
              <a:buNone/>
              <a:tabLst/>
              <a:defRPr/>
            </a:pPr>
            <a:fld id="{BD312A47-7E72-4E7E-93A5-46C5674DBF6C}" type="slidenum">
              <a:rPr lang="en-US" sz="1200" smtClean="0"/>
              <a:pPr marL="0" marR="0" indent="0" algn="ctr" defTabSz="914400" rtl="0" eaLnBrk="1" fontAlgn="base" latinLnBrk="0" hangingPunct="1">
                <a:lnSpc>
                  <a:spcPct val="100000"/>
                </a:lnSpc>
                <a:spcBef>
                  <a:spcPct val="0"/>
                </a:spcBef>
                <a:spcAft>
                  <a:spcPct val="0"/>
                </a:spcAft>
                <a:buClrTx/>
                <a:buSzTx/>
                <a:buFontTx/>
                <a:buNone/>
                <a:tabLst/>
                <a:defRPr/>
              </a:pPr>
              <a:t>‹#›</a:t>
            </a:fld>
            <a:endParaRPr lang="en-US" sz="1200" dirty="0" smtClean="0"/>
          </a:p>
        </p:txBody>
      </p:sp>
    </p:spTree>
    <p:extLst>
      <p:ext uri="{BB962C8B-B14F-4D97-AF65-F5344CB8AC3E}">
        <p14:creationId xmlns:p14="http://schemas.microsoft.com/office/powerpoint/2010/main" val="17544250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rgbClr val="0698DF"/>
          </a:solidFill>
          <a:latin typeface="+mn-lt"/>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698DF"/>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75000"/>
              <a:lumOff val="25000"/>
            </a:schemeClr>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75000"/>
              <a:lumOff val="25000"/>
            </a:schemeClr>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75000"/>
              <a:lumOff val="25000"/>
            </a:schemeClr>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75000"/>
              <a:lumOff val="25000"/>
            </a:schemeClr>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w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504" y="1916832"/>
            <a:ext cx="8928992" cy="1080120"/>
          </a:xfrm>
        </p:spPr>
        <p:txBody>
          <a:bodyPr>
            <a:noAutofit/>
          </a:bodyPr>
          <a:lstStyle/>
          <a:p>
            <a:r>
              <a:rPr lang="en-US" altLang="en-US" sz="3600" dirty="0" smtClean="0"/>
              <a:t>Cost-Benefit Analysis of </a:t>
            </a:r>
            <a:r>
              <a:rPr lang="en-US" altLang="en-US" sz="3600" dirty="0" err="1" smtClean="0"/>
              <a:t>EnMS</a:t>
            </a:r>
            <a:r>
              <a:rPr lang="en-US" altLang="en-US" sz="3600" dirty="0" smtClean="0"/>
              <a:t> Implementation </a:t>
            </a:r>
            <a:r>
              <a:rPr lang="en-US" altLang="en-US" sz="3800" dirty="0" smtClean="0"/>
              <a:t>at Enterprise level and </a:t>
            </a:r>
            <a:r>
              <a:rPr lang="en-US" altLang="en-US" sz="3800" dirty="0" err="1" smtClean="0"/>
              <a:t>Programme</a:t>
            </a:r>
            <a:r>
              <a:rPr lang="en-US" altLang="en-US" sz="3800" dirty="0" smtClean="0"/>
              <a:t> level</a:t>
            </a:r>
            <a:endParaRPr lang="en-US" sz="3800" dirty="0"/>
          </a:p>
        </p:txBody>
      </p:sp>
      <p:sp>
        <p:nvSpPr>
          <p:cNvPr id="4" name="Subtitle 4"/>
          <p:cNvSpPr txBox="1">
            <a:spLocks/>
          </p:cNvSpPr>
          <p:nvPr/>
        </p:nvSpPr>
        <p:spPr bwMode="auto">
          <a:xfrm>
            <a:off x="2771800" y="3717032"/>
            <a:ext cx="3457773"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ü"/>
              <a:defRPr sz="3200">
                <a:solidFill>
                  <a:srgbClr val="235373"/>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rgbClr val="235373"/>
                </a:solidFill>
                <a:latin typeface="+mn-lt"/>
                <a:cs typeface="+mn-cs"/>
              </a:defRPr>
            </a:lvl2pPr>
            <a:lvl3pPr marL="1143000" indent="-228600" algn="l" rtl="0" eaLnBrk="0" fontAlgn="base" hangingPunct="0">
              <a:spcBef>
                <a:spcPct val="20000"/>
              </a:spcBef>
              <a:spcAft>
                <a:spcPct val="0"/>
              </a:spcAft>
              <a:buChar char="•"/>
              <a:defRPr sz="2400">
                <a:solidFill>
                  <a:srgbClr val="235373"/>
                </a:solidFill>
                <a:latin typeface="+mn-lt"/>
                <a:cs typeface="+mn-cs"/>
              </a:defRPr>
            </a:lvl3pPr>
            <a:lvl4pPr marL="1600200" indent="-228600" algn="l" rtl="0" eaLnBrk="0" fontAlgn="base" hangingPunct="0">
              <a:spcBef>
                <a:spcPct val="20000"/>
              </a:spcBef>
              <a:spcAft>
                <a:spcPct val="0"/>
              </a:spcAft>
              <a:buChar char="–"/>
              <a:defRPr sz="2000">
                <a:solidFill>
                  <a:srgbClr val="235373"/>
                </a:solidFill>
                <a:latin typeface="+mn-lt"/>
                <a:cs typeface="+mn-cs"/>
              </a:defRPr>
            </a:lvl4pPr>
            <a:lvl5pPr marL="2057400" indent="-228600" algn="l" rtl="0" eaLnBrk="0" fontAlgn="base" hangingPunct="0">
              <a:spcBef>
                <a:spcPct val="20000"/>
              </a:spcBef>
              <a:spcAft>
                <a:spcPct val="0"/>
              </a:spcAft>
              <a:buChar char="»"/>
              <a:defRPr sz="2000">
                <a:solidFill>
                  <a:srgbClr val="235373"/>
                </a:solidFill>
                <a:latin typeface="+mn-lt"/>
                <a:cs typeface="+mn-cs"/>
              </a:defRPr>
            </a:lvl5pPr>
            <a:lvl6pPr marL="2514600" indent="-228600" algn="l" rtl="0" fontAlgn="base">
              <a:spcBef>
                <a:spcPct val="20000"/>
              </a:spcBef>
              <a:spcAft>
                <a:spcPct val="0"/>
              </a:spcAft>
              <a:buChar char="»"/>
              <a:defRPr sz="2000">
                <a:solidFill>
                  <a:srgbClr val="235373"/>
                </a:solidFill>
                <a:latin typeface="+mn-lt"/>
                <a:cs typeface="+mn-cs"/>
              </a:defRPr>
            </a:lvl6pPr>
            <a:lvl7pPr marL="2971800" indent="-228600" algn="l" rtl="0" fontAlgn="base">
              <a:spcBef>
                <a:spcPct val="20000"/>
              </a:spcBef>
              <a:spcAft>
                <a:spcPct val="0"/>
              </a:spcAft>
              <a:buChar char="»"/>
              <a:defRPr sz="2000">
                <a:solidFill>
                  <a:srgbClr val="235373"/>
                </a:solidFill>
                <a:latin typeface="+mn-lt"/>
                <a:cs typeface="+mn-cs"/>
              </a:defRPr>
            </a:lvl7pPr>
            <a:lvl8pPr marL="3429000" indent="-228600" algn="l" rtl="0" fontAlgn="base">
              <a:spcBef>
                <a:spcPct val="20000"/>
              </a:spcBef>
              <a:spcAft>
                <a:spcPct val="0"/>
              </a:spcAft>
              <a:buChar char="»"/>
              <a:defRPr sz="2000">
                <a:solidFill>
                  <a:srgbClr val="235373"/>
                </a:solidFill>
                <a:latin typeface="+mn-lt"/>
                <a:cs typeface="+mn-cs"/>
              </a:defRPr>
            </a:lvl8pPr>
            <a:lvl9pPr marL="3886200" indent="-228600" algn="l" rtl="0" fontAlgn="base">
              <a:spcBef>
                <a:spcPct val="20000"/>
              </a:spcBef>
              <a:spcAft>
                <a:spcPct val="0"/>
              </a:spcAft>
              <a:buChar char="»"/>
              <a:defRPr sz="2000">
                <a:solidFill>
                  <a:srgbClr val="235373"/>
                </a:solidFill>
                <a:latin typeface="+mn-lt"/>
                <a:cs typeface="+mn-cs"/>
              </a:defRPr>
            </a:lvl9pPr>
          </a:lstStyle>
          <a:p>
            <a:pPr marL="0" indent="0" algn="ctr" eaLnBrk="1" hangingPunct="1">
              <a:lnSpc>
                <a:spcPct val="80000"/>
              </a:lnSpc>
              <a:buClr>
                <a:schemeClr val="bg1"/>
              </a:buClr>
              <a:buFont typeface="Wingdings" pitchFamily="2" charset="2"/>
              <a:buNone/>
              <a:defRPr/>
            </a:pPr>
            <a:r>
              <a:rPr lang="en-IE" altLang="en-US" sz="1800" b="1" dirty="0" smtClean="0">
                <a:solidFill>
                  <a:srgbClr val="0698DF"/>
                </a:solidFill>
                <a:cs typeface="Arial" panose="020B0604020202020204" pitchFamily="34" charset="0"/>
              </a:rPr>
              <a:t>Marco </a:t>
            </a:r>
            <a:r>
              <a:rPr lang="en-IE" altLang="en-US" sz="1800" b="1" dirty="0">
                <a:solidFill>
                  <a:srgbClr val="0698DF"/>
                </a:solidFill>
                <a:cs typeface="Arial" panose="020B0604020202020204" pitchFamily="34" charset="0"/>
              </a:rPr>
              <a:t>Matteini </a:t>
            </a:r>
          </a:p>
          <a:p>
            <a:pPr marL="0" indent="0" algn="ctr" eaLnBrk="1" hangingPunct="1">
              <a:lnSpc>
                <a:spcPct val="80000"/>
              </a:lnSpc>
              <a:buClr>
                <a:schemeClr val="bg1"/>
              </a:buClr>
              <a:buFont typeface="Wingdings" pitchFamily="2" charset="2"/>
              <a:buNone/>
              <a:defRPr/>
            </a:pPr>
            <a:r>
              <a:rPr lang="en-US" altLang="en-US" sz="1800" dirty="0">
                <a:solidFill>
                  <a:srgbClr val="0698DF"/>
                </a:solidFill>
                <a:cs typeface="Arial" panose="020B0604020202020204" pitchFamily="34" charset="0"/>
              </a:rPr>
              <a:t>Industrial Development Officer</a:t>
            </a:r>
          </a:p>
          <a:p>
            <a:pPr marL="0" indent="0" algn="ctr" eaLnBrk="1" hangingPunct="1">
              <a:lnSpc>
                <a:spcPct val="80000"/>
              </a:lnSpc>
              <a:buClr>
                <a:schemeClr val="bg1"/>
              </a:buClr>
              <a:buFont typeface="Wingdings" pitchFamily="2" charset="2"/>
              <a:buNone/>
              <a:defRPr/>
            </a:pPr>
            <a:r>
              <a:rPr lang="en-US" altLang="en-US" sz="1800" dirty="0" smtClean="0">
                <a:solidFill>
                  <a:srgbClr val="0698DF"/>
                </a:solidFill>
                <a:cs typeface="Arial" panose="020B0604020202020204" pitchFamily="34" charset="0"/>
              </a:rPr>
              <a:t>Department of Energy</a:t>
            </a:r>
            <a:endParaRPr lang="en-US" altLang="en-US" sz="1800" dirty="0">
              <a:solidFill>
                <a:srgbClr val="0698DF"/>
              </a:solidFill>
              <a:cs typeface="Arial" panose="020B0604020202020204" pitchFamily="34" charset="0"/>
            </a:endParaRP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UNIDO</a:t>
            </a:r>
          </a:p>
        </p:txBody>
      </p:sp>
      <p:sp>
        <p:nvSpPr>
          <p:cNvPr id="5" name="Subtitle 4"/>
          <p:cNvSpPr txBox="1">
            <a:spLocks/>
          </p:cNvSpPr>
          <p:nvPr/>
        </p:nvSpPr>
        <p:spPr bwMode="auto">
          <a:xfrm>
            <a:off x="35496" y="3501008"/>
            <a:ext cx="2900535"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ü"/>
              <a:defRPr sz="3200">
                <a:solidFill>
                  <a:srgbClr val="235373"/>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rgbClr val="235373"/>
                </a:solidFill>
                <a:latin typeface="+mn-lt"/>
                <a:cs typeface="+mn-cs"/>
              </a:defRPr>
            </a:lvl2pPr>
            <a:lvl3pPr marL="1143000" indent="-228600" algn="l" rtl="0" eaLnBrk="0" fontAlgn="base" hangingPunct="0">
              <a:spcBef>
                <a:spcPct val="20000"/>
              </a:spcBef>
              <a:spcAft>
                <a:spcPct val="0"/>
              </a:spcAft>
              <a:buChar char="•"/>
              <a:defRPr sz="2400">
                <a:solidFill>
                  <a:srgbClr val="235373"/>
                </a:solidFill>
                <a:latin typeface="+mn-lt"/>
                <a:cs typeface="+mn-cs"/>
              </a:defRPr>
            </a:lvl3pPr>
            <a:lvl4pPr marL="1600200" indent="-228600" algn="l" rtl="0" eaLnBrk="0" fontAlgn="base" hangingPunct="0">
              <a:spcBef>
                <a:spcPct val="20000"/>
              </a:spcBef>
              <a:spcAft>
                <a:spcPct val="0"/>
              </a:spcAft>
              <a:buChar char="–"/>
              <a:defRPr sz="2000">
                <a:solidFill>
                  <a:srgbClr val="235373"/>
                </a:solidFill>
                <a:latin typeface="+mn-lt"/>
                <a:cs typeface="+mn-cs"/>
              </a:defRPr>
            </a:lvl4pPr>
            <a:lvl5pPr marL="2057400" indent="-228600" algn="l" rtl="0" eaLnBrk="0" fontAlgn="base" hangingPunct="0">
              <a:spcBef>
                <a:spcPct val="20000"/>
              </a:spcBef>
              <a:spcAft>
                <a:spcPct val="0"/>
              </a:spcAft>
              <a:buChar char="»"/>
              <a:defRPr sz="2000">
                <a:solidFill>
                  <a:srgbClr val="235373"/>
                </a:solidFill>
                <a:latin typeface="+mn-lt"/>
                <a:cs typeface="+mn-cs"/>
              </a:defRPr>
            </a:lvl5pPr>
            <a:lvl6pPr marL="2514600" indent="-228600" algn="l" rtl="0" fontAlgn="base">
              <a:spcBef>
                <a:spcPct val="20000"/>
              </a:spcBef>
              <a:spcAft>
                <a:spcPct val="0"/>
              </a:spcAft>
              <a:buChar char="»"/>
              <a:defRPr sz="2000">
                <a:solidFill>
                  <a:srgbClr val="235373"/>
                </a:solidFill>
                <a:latin typeface="+mn-lt"/>
                <a:cs typeface="+mn-cs"/>
              </a:defRPr>
            </a:lvl6pPr>
            <a:lvl7pPr marL="2971800" indent="-228600" algn="l" rtl="0" fontAlgn="base">
              <a:spcBef>
                <a:spcPct val="20000"/>
              </a:spcBef>
              <a:spcAft>
                <a:spcPct val="0"/>
              </a:spcAft>
              <a:buChar char="»"/>
              <a:defRPr sz="2000">
                <a:solidFill>
                  <a:srgbClr val="235373"/>
                </a:solidFill>
                <a:latin typeface="+mn-lt"/>
                <a:cs typeface="+mn-cs"/>
              </a:defRPr>
            </a:lvl7pPr>
            <a:lvl8pPr marL="3429000" indent="-228600" algn="l" rtl="0" fontAlgn="base">
              <a:spcBef>
                <a:spcPct val="20000"/>
              </a:spcBef>
              <a:spcAft>
                <a:spcPct val="0"/>
              </a:spcAft>
              <a:buChar char="»"/>
              <a:defRPr sz="2000">
                <a:solidFill>
                  <a:srgbClr val="235373"/>
                </a:solidFill>
                <a:latin typeface="+mn-lt"/>
                <a:cs typeface="+mn-cs"/>
              </a:defRPr>
            </a:lvl8pPr>
            <a:lvl9pPr marL="3886200" indent="-228600" algn="l" rtl="0" fontAlgn="base">
              <a:spcBef>
                <a:spcPct val="20000"/>
              </a:spcBef>
              <a:spcAft>
                <a:spcPct val="0"/>
              </a:spcAft>
              <a:buChar char="»"/>
              <a:defRPr sz="2000">
                <a:solidFill>
                  <a:srgbClr val="235373"/>
                </a:solidFill>
                <a:latin typeface="+mn-lt"/>
                <a:cs typeface="+mn-cs"/>
              </a:defRPr>
            </a:lvl9pPr>
          </a:lstStyle>
          <a:p>
            <a:pPr marL="0" indent="0" algn="ctr" eaLnBrk="1" hangingPunct="1">
              <a:lnSpc>
                <a:spcPct val="80000"/>
              </a:lnSpc>
              <a:buClr>
                <a:schemeClr val="bg1"/>
              </a:buClr>
              <a:buNone/>
              <a:defRPr/>
            </a:pPr>
            <a:endParaRPr lang="en-IE" altLang="en-US" sz="1500" dirty="0">
              <a:solidFill>
                <a:schemeClr val="tx1">
                  <a:lumMod val="75000"/>
                  <a:lumOff val="25000"/>
                </a:schemeClr>
              </a:solidFill>
              <a:cs typeface="Arial" panose="020B0604020202020204" pitchFamily="34" charset="0"/>
            </a:endParaRPr>
          </a:p>
          <a:p>
            <a:pPr marL="0" indent="0" algn="ctr" eaLnBrk="1" hangingPunct="1">
              <a:lnSpc>
                <a:spcPct val="80000"/>
              </a:lnSpc>
              <a:buClr>
                <a:schemeClr val="bg1"/>
              </a:buClr>
              <a:buNone/>
              <a:defRPr/>
            </a:pPr>
            <a:r>
              <a:rPr lang="en-IE" altLang="en-US" sz="1800" b="1" dirty="0" err="1" smtClean="0">
                <a:solidFill>
                  <a:srgbClr val="0698DF"/>
                </a:solidFill>
                <a:cs typeface="Arial" panose="020B0604020202020204" pitchFamily="34" charset="0"/>
              </a:rPr>
              <a:t>Giorgia</a:t>
            </a:r>
            <a:r>
              <a:rPr lang="en-IE" altLang="en-US" sz="1800" b="1" dirty="0" smtClean="0">
                <a:solidFill>
                  <a:srgbClr val="0698DF"/>
                </a:solidFill>
                <a:cs typeface="Arial" panose="020B0604020202020204" pitchFamily="34" charset="0"/>
              </a:rPr>
              <a:t> </a:t>
            </a:r>
            <a:r>
              <a:rPr lang="en-IE" altLang="en-US" sz="1800" b="1" dirty="0" err="1" smtClean="0">
                <a:solidFill>
                  <a:srgbClr val="0698DF"/>
                </a:solidFill>
                <a:cs typeface="Arial" panose="020B0604020202020204" pitchFamily="34" charset="0"/>
              </a:rPr>
              <a:t>Pasqualetto</a:t>
            </a:r>
            <a:r>
              <a:rPr lang="en-IE" altLang="en-US" sz="1800" b="1" dirty="0" smtClean="0">
                <a:solidFill>
                  <a:srgbClr val="0698DF"/>
                </a:solidFill>
                <a:cs typeface="Arial" panose="020B0604020202020204" pitchFamily="34" charset="0"/>
              </a:rPr>
              <a:t> </a:t>
            </a:r>
            <a:endParaRPr lang="en-IE" altLang="en-US" sz="1800" b="1" dirty="0">
              <a:solidFill>
                <a:srgbClr val="0698DF"/>
              </a:solidFill>
              <a:cs typeface="Arial" panose="020B0604020202020204" pitchFamily="34" charset="0"/>
            </a:endParaRPr>
          </a:p>
          <a:p>
            <a:pPr marL="0" indent="0" algn="ctr" eaLnBrk="1" hangingPunct="1">
              <a:lnSpc>
                <a:spcPct val="80000"/>
              </a:lnSpc>
              <a:buClr>
                <a:schemeClr val="bg1"/>
              </a:buClr>
              <a:buNone/>
              <a:defRPr/>
            </a:pPr>
            <a:r>
              <a:rPr lang="en-US" altLang="en-US" sz="1800" dirty="0" smtClean="0">
                <a:solidFill>
                  <a:srgbClr val="0698DF"/>
                </a:solidFill>
                <a:cs typeface="Arial" panose="020B0604020202020204" pitchFamily="34" charset="0"/>
              </a:rPr>
              <a:t>Project Associate</a:t>
            </a:r>
            <a:endParaRPr lang="en-US" altLang="en-US" sz="1800" dirty="0">
              <a:solidFill>
                <a:srgbClr val="0698DF"/>
              </a:solidFill>
              <a:cs typeface="Arial" panose="020B0604020202020204" pitchFamily="34" charset="0"/>
            </a:endParaRP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Department of Energy</a:t>
            </a: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UNIDO</a:t>
            </a:r>
          </a:p>
        </p:txBody>
      </p:sp>
      <p:sp>
        <p:nvSpPr>
          <p:cNvPr id="6" name="Subtitle 4"/>
          <p:cNvSpPr txBox="1">
            <a:spLocks/>
          </p:cNvSpPr>
          <p:nvPr/>
        </p:nvSpPr>
        <p:spPr bwMode="auto">
          <a:xfrm>
            <a:off x="2514600" y="5557092"/>
            <a:ext cx="4033837" cy="69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ü"/>
              <a:defRPr sz="3200">
                <a:solidFill>
                  <a:srgbClr val="235373"/>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rgbClr val="235373"/>
                </a:solidFill>
                <a:latin typeface="+mn-lt"/>
                <a:cs typeface="+mn-cs"/>
              </a:defRPr>
            </a:lvl2pPr>
            <a:lvl3pPr marL="1143000" indent="-228600" algn="l" rtl="0" eaLnBrk="0" fontAlgn="base" hangingPunct="0">
              <a:spcBef>
                <a:spcPct val="20000"/>
              </a:spcBef>
              <a:spcAft>
                <a:spcPct val="0"/>
              </a:spcAft>
              <a:buChar char="•"/>
              <a:defRPr sz="2400">
                <a:solidFill>
                  <a:srgbClr val="235373"/>
                </a:solidFill>
                <a:latin typeface="+mn-lt"/>
                <a:cs typeface="+mn-cs"/>
              </a:defRPr>
            </a:lvl3pPr>
            <a:lvl4pPr marL="1600200" indent="-228600" algn="l" rtl="0" eaLnBrk="0" fontAlgn="base" hangingPunct="0">
              <a:spcBef>
                <a:spcPct val="20000"/>
              </a:spcBef>
              <a:spcAft>
                <a:spcPct val="0"/>
              </a:spcAft>
              <a:buChar char="–"/>
              <a:defRPr sz="2000">
                <a:solidFill>
                  <a:srgbClr val="235373"/>
                </a:solidFill>
                <a:latin typeface="+mn-lt"/>
                <a:cs typeface="+mn-cs"/>
              </a:defRPr>
            </a:lvl4pPr>
            <a:lvl5pPr marL="2057400" indent="-228600" algn="l" rtl="0" eaLnBrk="0" fontAlgn="base" hangingPunct="0">
              <a:spcBef>
                <a:spcPct val="20000"/>
              </a:spcBef>
              <a:spcAft>
                <a:spcPct val="0"/>
              </a:spcAft>
              <a:buChar char="»"/>
              <a:defRPr sz="2000">
                <a:solidFill>
                  <a:srgbClr val="235373"/>
                </a:solidFill>
                <a:latin typeface="+mn-lt"/>
                <a:cs typeface="+mn-cs"/>
              </a:defRPr>
            </a:lvl5pPr>
            <a:lvl6pPr marL="2514600" indent="-228600" algn="l" rtl="0" fontAlgn="base">
              <a:spcBef>
                <a:spcPct val="20000"/>
              </a:spcBef>
              <a:spcAft>
                <a:spcPct val="0"/>
              </a:spcAft>
              <a:buChar char="»"/>
              <a:defRPr sz="2000">
                <a:solidFill>
                  <a:srgbClr val="235373"/>
                </a:solidFill>
                <a:latin typeface="+mn-lt"/>
                <a:cs typeface="+mn-cs"/>
              </a:defRPr>
            </a:lvl6pPr>
            <a:lvl7pPr marL="2971800" indent="-228600" algn="l" rtl="0" fontAlgn="base">
              <a:spcBef>
                <a:spcPct val="20000"/>
              </a:spcBef>
              <a:spcAft>
                <a:spcPct val="0"/>
              </a:spcAft>
              <a:buChar char="»"/>
              <a:defRPr sz="2000">
                <a:solidFill>
                  <a:srgbClr val="235373"/>
                </a:solidFill>
                <a:latin typeface="+mn-lt"/>
                <a:cs typeface="+mn-cs"/>
              </a:defRPr>
            </a:lvl7pPr>
            <a:lvl8pPr marL="3429000" indent="-228600" algn="l" rtl="0" fontAlgn="base">
              <a:spcBef>
                <a:spcPct val="20000"/>
              </a:spcBef>
              <a:spcAft>
                <a:spcPct val="0"/>
              </a:spcAft>
              <a:buChar char="»"/>
              <a:defRPr sz="2000">
                <a:solidFill>
                  <a:srgbClr val="235373"/>
                </a:solidFill>
                <a:latin typeface="+mn-lt"/>
                <a:cs typeface="+mn-cs"/>
              </a:defRPr>
            </a:lvl8pPr>
            <a:lvl9pPr marL="3886200" indent="-228600" algn="l" rtl="0" fontAlgn="base">
              <a:spcBef>
                <a:spcPct val="20000"/>
              </a:spcBef>
              <a:spcAft>
                <a:spcPct val="0"/>
              </a:spcAft>
              <a:buChar char="»"/>
              <a:defRPr sz="2000">
                <a:solidFill>
                  <a:srgbClr val="235373"/>
                </a:solidFill>
                <a:latin typeface="+mn-lt"/>
                <a:cs typeface="+mn-cs"/>
              </a:defRPr>
            </a:lvl9pPr>
          </a:lstStyle>
          <a:p>
            <a:pPr marL="0" indent="0" algn="ctr" eaLnBrk="1" hangingPunct="1">
              <a:lnSpc>
                <a:spcPct val="80000"/>
              </a:lnSpc>
              <a:buClr>
                <a:schemeClr val="bg1"/>
              </a:buClr>
              <a:buFont typeface="Wingdings" pitchFamily="2" charset="2"/>
              <a:buNone/>
              <a:defRPr/>
            </a:pPr>
            <a:r>
              <a:rPr lang="en-US" altLang="en-US" sz="1800" dirty="0" smtClean="0">
                <a:solidFill>
                  <a:srgbClr val="0698DF"/>
                </a:solidFill>
                <a:cs typeface="Arial" panose="020B0604020202020204" pitchFamily="34" charset="0"/>
              </a:rPr>
              <a:t>14 December 2017 </a:t>
            </a:r>
            <a:endParaRPr lang="en-US" altLang="en-US" sz="1800" dirty="0">
              <a:solidFill>
                <a:srgbClr val="0698DF"/>
              </a:solidFill>
              <a:cs typeface="Arial" panose="020B0604020202020204" pitchFamily="34" charset="0"/>
            </a:endParaRP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Skopje, Macedonia</a:t>
            </a:r>
          </a:p>
        </p:txBody>
      </p:sp>
      <p:sp>
        <p:nvSpPr>
          <p:cNvPr id="7" name="Subtitle 4"/>
          <p:cNvSpPr txBox="1">
            <a:spLocks/>
          </p:cNvSpPr>
          <p:nvPr/>
        </p:nvSpPr>
        <p:spPr bwMode="auto">
          <a:xfrm>
            <a:off x="5868144" y="3501008"/>
            <a:ext cx="3457773"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ü"/>
              <a:defRPr sz="3200">
                <a:solidFill>
                  <a:srgbClr val="235373"/>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rgbClr val="235373"/>
                </a:solidFill>
                <a:latin typeface="+mn-lt"/>
                <a:cs typeface="+mn-cs"/>
              </a:defRPr>
            </a:lvl2pPr>
            <a:lvl3pPr marL="1143000" indent="-228600" algn="l" rtl="0" eaLnBrk="0" fontAlgn="base" hangingPunct="0">
              <a:spcBef>
                <a:spcPct val="20000"/>
              </a:spcBef>
              <a:spcAft>
                <a:spcPct val="0"/>
              </a:spcAft>
              <a:buChar char="•"/>
              <a:defRPr sz="2400">
                <a:solidFill>
                  <a:srgbClr val="235373"/>
                </a:solidFill>
                <a:latin typeface="+mn-lt"/>
                <a:cs typeface="+mn-cs"/>
              </a:defRPr>
            </a:lvl3pPr>
            <a:lvl4pPr marL="1600200" indent="-228600" algn="l" rtl="0" eaLnBrk="0" fontAlgn="base" hangingPunct="0">
              <a:spcBef>
                <a:spcPct val="20000"/>
              </a:spcBef>
              <a:spcAft>
                <a:spcPct val="0"/>
              </a:spcAft>
              <a:buChar char="–"/>
              <a:defRPr sz="2000">
                <a:solidFill>
                  <a:srgbClr val="235373"/>
                </a:solidFill>
                <a:latin typeface="+mn-lt"/>
                <a:cs typeface="+mn-cs"/>
              </a:defRPr>
            </a:lvl4pPr>
            <a:lvl5pPr marL="2057400" indent="-228600" algn="l" rtl="0" eaLnBrk="0" fontAlgn="base" hangingPunct="0">
              <a:spcBef>
                <a:spcPct val="20000"/>
              </a:spcBef>
              <a:spcAft>
                <a:spcPct val="0"/>
              </a:spcAft>
              <a:buChar char="»"/>
              <a:defRPr sz="2000">
                <a:solidFill>
                  <a:srgbClr val="235373"/>
                </a:solidFill>
                <a:latin typeface="+mn-lt"/>
                <a:cs typeface="+mn-cs"/>
              </a:defRPr>
            </a:lvl5pPr>
            <a:lvl6pPr marL="2514600" indent="-228600" algn="l" rtl="0" fontAlgn="base">
              <a:spcBef>
                <a:spcPct val="20000"/>
              </a:spcBef>
              <a:spcAft>
                <a:spcPct val="0"/>
              </a:spcAft>
              <a:buChar char="»"/>
              <a:defRPr sz="2000">
                <a:solidFill>
                  <a:srgbClr val="235373"/>
                </a:solidFill>
                <a:latin typeface="+mn-lt"/>
                <a:cs typeface="+mn-cs"/>
              </a:defRPr>
            </a:lvl6pPr>
            <a:lvl7pPr marL="2971800" indent="-228600" algn="l" rtl="0" fontAlgn="base">
              <a:spcBef>
                <a:spcPct val="20000"/>
              </a:spcBef>
              <a:spcAft>
                <a:spcPct val="0"/>
              </a:spcAft>
              <a:buChar char="»"/>
              <a:defRPr sz="2000">
                <a:solidFill>
                  <a:srgbClr val="235373"/>
                </a:solidFill>
                <a:latin typeface="+mn-lt"/>
                <a:cs typeface="+mn-cs"/>
              </a:defRPr>
            </a:lvl7pPr>
            <a:lvl8pPr marL="3429000" indent="-228600" algn="l" rtl="0" fontAlgn="base">
              <a:spcBef>
                <a:spcPct val="20000"/>
              </a:spcBef>
              <a:spcAft>
                <a:spcPct val="0"/>
              </a:spcAft>
              <a:buChar char="»"/>
              <a:defRPr sz="2000">
                <a:solidFill>
                  <a:srgbClr val="235373"/>
                </a:solidFill>
                <a:latin typeface="+mn-lt"/>
                <a:cs typeface="+mn-cs"/>
              </a:defRPr>
            </a:lvl8pPr>
            <a:lvl9pPr marL="3886200" indent="-228600" algn="l" rtl="0" fontAlgn="base">
              <a:spcBef>
                <a:spcPct val="20000"/>
              </a:spcBef>
              <a:spcAft>
                <a:spcPct val="0"/>
              </a:spcAft>
              <a:buChar char="»"/>
              <a:defRPr sz="2000">
                <a:solidFill>
                  <a:srgbClr val="235373"/>
                </a:solidFill>
                <a:latin typeface="+mn-lt"/>
                <a:cs typeface="+mn-cs"/>
              </a:defRPr>
            </a:lvl9pPr>
          </a:lstStyle>
          <a:p>
            <a:pPr marL="0" indent="0" algn="ctr" eaLnBrk="1" hangingPunct="1">
              <a:lnSpc>
                <a:spcPct val="80000"/>
              </a:lnSpc>
              <a:buClr>
                <a:schemeClr val="bg1"/>
              </a:buClr>
              <a:buNone/>
              <a:defRPr/>
            </a:pPr>
            <a:endParaRPr lang="en-IE" altLang="en-US" sz="1500" dirty="0">
              <a:solidFill>
                <a:schemeClr val="tx1">
                  <a:lumMod val="75000"/>
                  <a:lumOff val="25000"/>
                </a:schemeClr>
              </a:solidFill>
              <a:cs typeface="Arial" panose="020B0604020202020204" pitchFamily="34" charset="0"/>
            </a:endParaRPr>
          </a:p>
          <a:p>
            <a:pPr marL="0" indent="0" algn="ctr" eaLnBrk="1" hangingPunct="1">
              <a:lnSpc>
                <a:spcPct val="80000"/>
              </a:lnSpc>
              <a:buClr>
                <a:schemeClr val="bg1"/>
              </a:buClr>
              <a:buNone/>
              <a:defRPr/>
            </a:pPr>
            <a:r>
              <a:rPr lang="en-IE" altLang="en-US" sz="1800" b="1" dirty="0">
                <a:solidFill>
                  <a:srgbClr val="0698DF"/>
                </a:solidFill>
                <a:cs typeface="Arial" panose="020B0604020202020204" pitchFamily="34" charset="0"/>
              </a:rPr>
              <a:t>Ana Petrovska </a:t>
            </a: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National Project Manager </a:t>
            </a:r>
          </a:p>
          <a:p>
            <a:pPr marL="0" indent="0" algn="ctr" eaLnBrk="1" hangingPunct="1">
              <a:lnSpc>
                <a:spcPct val="80000"/>
              </a:lnSpc>
              <a:buClr>
                <a:schemeClr val="bg1"/>
              </a:buClr>
              <a:buNone/>
              <a:defRPr/>
            </a:pPr>
            <a:r>
              <a:rPr lang="en-US" altLang="en-US" sz="1800" dirty="0">
                <a:solidFill>
                  <a:srgbClr val="0698DF"/>
                </a:solidFill>
                <a:cs typeface="Arial" panose="020B0604020202020204" pitchFamily="34" charset="0"/>
              </a:rPr>
              <a:t>REC </a:t>
            </a:r>
            <a:r>
              <a:rPr lang="en-US" altLang="en-US" sz="1800" dirty="0" smtClean="0">
                <a:solidFill>
                  <a:srgbClr val="0698DF"/>
                </a:solidFill>
                <a:cs typeface="Arial" panose="020B0604020202020204" pitchFamily="34" charset="0"/>
              </a:rPr>
              <a:t>Country Office Macedonia</a:t>
            </a:r>
            <a:endParaRPr lang="en-US" altLang="en-US" sz="1800" dirty="0">
              <a:solidFill>
                <a:srgbClr val="0698DF"/>
              </a:solidFill>
              <a:cs typeface="Arial" panose="020B0604020202020204" pitchFamily="34" charset="0"/>
            </a:endParaRPr>
          </a:p>
        </p:txBody>
      </p:sp>
    </p:spTree>
    <p:extLst>
      <p:ext uri="{BB962C8B-B14F-4D97-AF65-F5344CB8AC3E}">
        <p14:creationId xmlns:p14="http://schemas.microsoft.com/office/powerpoint/2010/main" val="2542706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124744"/>
            <a:ext cx="8458200" cy="2160240"/>
          </a:xfrm>
        </p:spPr>
        <p:txBody>
          <a:bodyPr>
            <a:normAutofit/>
          </a:bodyPr>
          <a:lstStyle/>
          <a:p>
            <a:r>
              <a:rPr lang="de-AT" sz="3600" b="1" dirty="0"/>
              <a:t>THANK YOU!</a:t>
            </a:r>
            <a:endParaRPr lang="en-US" sz="3600" b="1" dirty="0"/>
          </a:p>
        </p:txBody>
      </p:sp>
    </p:spTree>
    <p:extLst>
      <p:ext uri="{BB962C8B-B14F-4D97-AF65-F5344CB8AC3E}">
        <p14:creationId xmlns:p14="http://schemas.microsoft.com/office/powerpoint/2010/main" val="49746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2"/>
          <p:cNvSpPr>
            <a:spLocks noChangeArrowheads="1"/>
          </p:cNvSpPr>
          <p:nvPr/>
        </p:nvSpPr>
        <p:spPr bwMode="auto">
          <a:xfrm>
            <a:off x="0" y="952500"/>
            <a:ext cx="914399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lnSpc>
                <a:spcPct val="85000"/>
              </a:lnSpc>
              <a:spcBef>
                <a:spcPct val="0"/>
              </a:spcBef>
              <a:buClr>
                <a:srgbClr val="008000"/>
              </a:buClr>
              <a:buNone/>
            </a:pPr>
            <a:r>
              <a:rPr lang="en-US" dirty="0" smtClean="0">
                <a:solidFill>
                  <a:srgbClr val="0698DF"/>
                </a:solidFill>
                <a:latin typeface="+mn-lt"/>
                <a:ea typeface="+mj-ea"/>
                <a:cs typeface="Arial" panose="020B0604020202020204" pitchFamily="34" charset="0"/>
              </a:rPr>
              <a:t>UNIDO </a:t>
            </a:r>
            <a:r>
              <a:rPr lang="en-US" dirty="0" err="1" smtClean="0">
                <a:solidFill>
                  <a:srgbClr val="0698DF"/>
                </a:solidFill>
                <a:latin typeface="+mn-lt"/>
                <a:ea typeface="+mj-ea"/>
                <a:cs typeface="Arial" panose="020B0604020202020204" pitchFamily="34" charset="0"/>
              </a:rPr>
              <a:t>EnMS</a:t>
            </a:r>
            <a:r>
              <a:rPr lang="en-US" dirty="0" smtClean="0">
                <a:solidFill>
                  <a:srgbClr val="0698DF"/>
                </a:solidFill>
                <a:latin typeface="+mn-lt"/>
                <a:ea typeface="+mj-ea"/>
                <a:cs typeface="Arial" panose="020B0604020202020204" pitchFamily="34" charset="0"/>
              </a:rPr>
              <a:t>-ISO 50001 CBI Program in Macedonia</a:t>
            </a:r>
            <a:endParaRPr lang="en-US" altLang="en-US" dirty="0">
              <a:solidFill>
                <a:srgbClr val="0698DF"/>
              </a:solidFill>
              <a:latin typeface="+mn-lt"/>
              <a:ea typeface="+mj-ea"/>
              <a:cs typeface="Arial" panose="020B0604020202020204" pitchFamily="34"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760828"/>
            <a:ext cx="8424936" cy="4387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4059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2"/>
          <p:cNvSpPr>
            <a:spLocks noChangeArrowheads="1"/>
          </p:cNvSpPr>
          <p:nvPr/>
        </p:nvSpPr>
        <p:spPr bwMode="auto">
          <a:xfrm>
            <a:off x="0" y="952500"/>
            <a:ext cx="914399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lnSpc>
                <a:spcPct val="85000"/>
              </a:lnSpc>
              <a:spcBef>
                <a:spcPct val="0"/>
              </a:spcBef>
              <a:buClr>
                <a:srgbClr val="008000"/>
              </a:buClr>
              <a:buNone/>
            </a:pPr>
            <a:r>
              <a:rPr lang="en-US" dirty="0" smtClean="0">
                <a:solidFill>
                  <a:srgbClr val="0698DF"/>
                </a:solidFill>
                <a:latin typeface="+mn-lt"/>
                <a:ea typeface="+mj-ea"/>
                <a:cs typeface="Arial" panose="020B0604020202020204" pitchFamily="34" charset="0"/>
              </a:rPr>
              <a:t>UNIDO </a:t>
            </a:r>
            <a:r>
              <a:rPr lang="en-US" dirty="0" err="1" smtClean="0">
                <a:solidFill>
                  <a:srgbClr val="0698DF"/>
                </a:solidFill>
                <a:latin typeface="+mn-lt"/>
                <a:ea typeface="+mj-ea"/>
                <a:cs typeface="Arial" panose="020B0604020202020204" pitchFamily="34" charset="0"/>
              </a:rPr>
              <a:t>EnMS</a:t>
            </a:r>
            <a:r>
              <a:rPr lang="en-US" dirty="0" smtClean="0">
                <a:solidFill>
                  <a:srgbClr val="0698DF"/>
                </a:solidFill>
                <a:latin typeface="+mn-lt"/>
                <a:ea typeface="+mj-ea"/>
                <a:cs typeface="Arial" panose="020B0604020202020204" pitchFamily="34" charset="0"/>
              </a:rPr>
              <a:t>-ISO 50001 CBI Program in Macedonia</a:t>
            </a:r>
            <a:endParaRPr lang="en-US" altLang="en-US" dirty="0">
              <a:solidFill>
                <a:srgbClr val="0698DF"/>
              </a:solidFill>
              <a:latin typeface="+mn-lt"/>
              <a:ea typeface="+mj-ea"/>
              <a:cs typeface="Arial" panose="020B0604020202020204" pitchFamily="34" charset="0"/>
            </a:endParaRPr>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844824"/>
            <a:ext cx="8352928" cy="4507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472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96"/>
          <p:cNvGrpSpPr>
            <a:grpSpLocks/>
          </p:cNvGrpSpPr>
          <p:nvPr/>
        </p:nvGrpSpPr>
        <p:grpSpPr bwMode="auto">
          <a:xfrm>
            <a:off x="962025" y="2541141"/>
            <a:ext cx="642938" cy="385762"/>
            <a:chOff x="4273" y="4301"/>
            <a:chExt cx="1502" cy="850"/>
          </a:xfrm>
          <a:solidFill>
            <a:schemeClr val="accent6"/>
          </a:solidFill>
        </p:grpSpPr>
        <p:sp>
          <p:nvSpPr>
            <p:cNvPr id="13" name="Rectangle 98"/>
            <p:cNvSpPr>
              <a:spLocks noChangeArrowheads="1"/>
            </p:cNvSpPr>
            <p:nvPr/>
          </p:nvSpPr>
          <p:spPr bwMode="auto">
            <a:xfrm flipV="1">
              <a:off x="4273" y="4301"/>
              <a:ext cx="1502" cy="850"/>
            </a:xfrm>
            <a:prstGeom prst="roundRect">
              <a:avLst/>
            </a:prstGeom>
            <a:grpFill/>
            <a:ln w="9525">
              <a:noFill/>
              <a:miter lim="800000"/>
              <a:headEnd/>
              <a:tailEnd/>
            </a:ln>
          </p:spPr>
          <p:txBody>
            <a:bodyPr vert="horz" wrap="none" lIns="91440" tIns="45720" rIns="91440" bIns="45720" numCol="1" anchor="ctr" anchorCtr="0" compatLnSpc="1">
              <a:prstTxWarp prst="textNoShape">
                <a:avLst/>
              </a:prstTxWarp>
            </a:bodyPr>
            <a:lstStyle/>
            <a:p>
              <a:endParaRPr lang="en-US">
                <a:latin typeface="+mn-lt"/>
              </a:endParaRPr>
            </a:p>
          </p:txBody>
        </p:sp>
        <p:sp>
          <p:nvSpPr>
            <p:cNvPr id="14" name="AutoShape 97"/>
            <p:cNvSpPr>
              <a:spLocks noChangeAspect="1" noChangeArrowheads="1"/>
            </p:cNvSpPr>
            <p:nvPr/>
          </p:nvSpPr>
          <p:spPr bwMode="auto">
            <a:xfrm>
              <a:off x="4277" y="4332"/>
              <a:ext cx="1484" cy="705"/>
            </a:xfrm>
            <a:prstGeom prst="round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81382" tIns="40691" rIns="81382" bIns="4069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rgbClr val="FFFFFF"/>
                  </a:solidFill>
                  <a:effectLst/>
                  <a:latin typeface="+mn-lt"/>
                  <a:ea typeface="SimSun" pitchFamily="2" charset="-122"/>
                  <a:cs typeface="Arial" pitchFamily="34" charset="0"/>
                </a:rPr>
                <a:t>USER Training</a:t>
              </a:r>
              <a:endParaRPr kumimoji="0" lang="en-US" altLang="en-US" b="0" i="0" u="none" strike="noStrike" cap="none" normalizeH="0" baseline="0" dirty="0" smtClean="0">
                <a:ln>
                  <a:noFill/>
                </a:ln>
                <a:solidFill>
                  <a:schemeClr val="tx1"/>
                </a:solidFill>
                <a:effectLst/>
                <a:latin typeface="+mn-lt"/>
                <a:cs typeface="Arial" pitchFamily="34" charset="0"/>
              </a:endParaRPr>
            </a:p>
          </p:txBody>
        </p:sp>
      </p:grpSp>
      <p:grpSp>
        <p:nvGrpSpPr>
          <p:cNvPr id="15" name="Group 93"/>
          <p:cNvGrpSpPr>
            <a:grpSpLocks/>
          </p:cNvGrpSpPr>
          <p:nvPr/>
        </p:nvGrpSpPr>
        <p:grpSpPr bwMode="auto">
          <a:xfrm>
            <a:off x="2527300" y="2541141"/>
            <a:ext cx="679450" cy="385762"/>
            <a:chOff x="5472" y="4301"/>
            <a:chExt cx="1188" cy="850"/>
          </a:xfrm>
        </p:grpSpPr>
        <p:sp>
          <p:nvSpPr>
            <p:cNvPr id="16" name="Rectangle 95"/>
            <p:cNvSpPr>
              <a:spLocks noChangeArrowheads="1"/>
            </p:cNvSpPr>
            <p:nvPr/>
          </p:nvSpPr>
          <p:spPr bwMode="auto">
            <a:xfrm flipV="1">
              <a:off x="5519" y="4301"/>
              <a:ext cx="1141" cy="850"/>
            </a:xfrm>
            <a:prstGeom prst="roundRect">
              <a:avLst/>
            </a:prstGeom>
            <a:solidFill>
              <a:srgbClr val="800080"/>
            </a:solidFill>
            <a:ln w="9525">
              <a:solidFill>
                <a:srgbClr val="800080"/>
              </a:solidFill>
              <a:miter lim="800000"/>
              <a:headEnd/>
              <a:tailEnd/>
            </a:ln>
          </p:spPr>
          <p:txBody>
            <a:bodyPr vert="horz" wrap="none" lIns="91440" tIns="45720" rIns="91440" bIns="45720" numCol="1" anchor="ctr" anchorCtr="0" compatLnSpc="1">
              <a:prstTxWarp prst="textNoShape">
                <a:avLst/>
              </a:prstTxWarp>
            </a:bodyPr>
            <a:lstStyle/>
            <a:p>
              <a:endParaRPr lang="en-US">
                <a:latin typeface="+mn-lt"/>
              </a:endParaRPr>
            </a:p>
          </p:txBody>
        </p:sp>
        <p:sp>
          <p:nvSpPr>
            <p:cNvPr id="17" name="AutoShape 94"/>
            <p:cNvSpPr>
              <a:spLocks noChangeAspect="1" noChangeArrowheads="1"/>
            </p:cNvSpPr>
            <p:nvPr/>
          </p:nvSpPr>
          <p:spPr bwMode="auto">
            <a:xfrm>
              <a:off x="5472" y="4344"/>
              <a:ext cx="1128" cy="705"/>
            </a:xfrm>
            <a:prstGeom prst="round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81382" tIns="40691"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rgbClr val="FFFFFF"/>
                  </a:solidFill>
                  <a:effectLst/>
                  <a:latin typeface="+mn-lt"/>
                  <a:ea typeface="SimSun" pitchFamily="2" charset="-122"/>
                  <a:cs typeface="Arial" pitchFamily="34" charset="0"/>
                </a:rPr>
                <a:t>PLANNING Training </a:t>
              </a:r>
              <a:endParaRPr kumimoji="0" lang="en-US" altLang="en-US" b="0" i="0" u="none" strike="noStrike" cap="none" normalizeH="0" baseline="0" dirty="0" smtClean="0">
                <a:ln>
                  <a:noFill/>
                </a:ln>
                <a:solidFill>
                  <a:schemeClr val="tx1"/>
                </a:solidFill>
                <a:effectLst/>
                <a:latin typeface="+mn-lt"/>
                <a:cs typeface="Arial" pitchFamily="34" charset="0"/>
              </a:endParaRPr>
            </a:p>
          </p:txBody>
        </p:sp>
      </p:grpSp>
      <p:sp>
        <p:nvSpPr>
          <p:cNvPr id="21" name="Line 90"/>
          <p:cNvSpPr>
            <a:spLocks noChangeShapeType="1"/>
          </p:cNvSpPr>
          <p:nvPr/>
        </p:nvSpPr>
        <p:spPr bwMode="auto">
          <a:xfrm>
            <a:off x="3236913" y="3250754"/>
            <a:ext cx="10001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22" name="Text Box 89"/>
          <p:cNvSpPr txBox="1">
            <a:spLocks noChangeArrowheads="1"/>
          </p:cNvSpPr>
          <p:nvPr/>
        </p:nvSpPr>
        <p:spPr bwMode="auto">
          <a:xfrm>
            <a:off x="3232150" y="3259833"/>
            <a:ext cx="1008063" cy="2388715"/>
          </a:xfrm>
          <a:prstGeom prst="rect">
            <a:avLst/>
          </a:prstGeom>
          <a:solidFill>
            <a:srgbClr val="FFFF9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0520" tIns="45720" rIns="0" bIns="45720" numCol="1" anchor="t" anchorCtr="0" compatLnSpc="1">
            <a:prstTxWarp prst="textNoShape">
              <a:avLst/>
            </a:prstTxWarp>
          </a:bodyPr>
          <a:lstStyle>
            <a:lvl1pPr algn="l">
              <a:tabLst>
                <a:tab pos="90488" algn="l"/>
                <a:tab pos="144463" algn="l"/>
              </a:tabLst>
              <a:defRPr>
                <a:solidFill>
                  <a:schemeClr val="tx1"/>
                </a:solidFill>
                <a:latin typeface="Arial" pitchFamily="34" charset="0"/>
                <a:cs typeface="Arial" pitchFamily="34" charset="0"/>
              </a:defRPr>
            </a:lvl1pPr>
            <a:lvl2pPr algn="l">
              <a:tabLst>
                <a:tab pos="90488" algn="l"/>
                <a:tab pos="144463" algn="l"/>
              </a:tabLst>
              <a:defRPr>
                <a:solidFill>
                  <a:schemeClr val="tx1"/>
                </a:solidFill>
                <a:latin typeface="Arial" pitchFamily="34" charset="0"/>
                <a:cs typeface="Arial" pitchFamily="34" charset="0"/>
              </a:defRPr>
            </a:lvl2pPr>
            <a:lvl3pPr algn="l">
              <a:tabLst>
                <a:tab pos="90488" algn="l"/>
                <a:tab pos="144463" algn="l"/>
              </a:tabLst>
              <a:defRPr>
                <a:solidFill>
                  <a:schemeClr val="tx1"/>
                </a:solidFill>
                <a:latin typeface="Arial" pitchFamily="34" charset="0"/>
                <a:cs typeface="Arial" pitchFamily="34" charset="0"/>
              </a:defRPr>
            </a:lvl3pPr>
            <a:lvl4pPr algn="l">
              <a:tabLst>
                <a:tab pos="90488" algn="l"/>
                <a:tab pos="144463" algn="l"/>
              </a:tabLst>
              <a:defRPr>
                <a:solidFill>
                  <a:schemeClr val="tx1"/>
                </a:solidFill>
                <a:latin typeface="Arial" pitchFamily="34" charset="0"/>
                <a:cs typeface="Arial" pitchFamily="34" charset="0"/>
              </a:defRPr>
            </a:lvl4pPr>
            <a:lvl5pPr algn="l">
              <a:tabLst>
                <a:tab pos="90488" algn="l"/>
                <a:tab pos="144463" algn="l"/>
              </a:tabLst>
              <a:defRPr>
                <a:solidFill>
                  <a:schemeClr val="tx1"/>
                </a:solidFill>
                <a:latin typeface="Arial" pitchFamily="34" charset="0"/>
                <a:cs typeface="Arial" pitchFamily="34" charset="0"/>
              </a:defRPr>
            </a:lvl5pPr>
            <a:lvl6pPr fontAlgn="base">
              <a:spcBef>
                <a:spcPct val="0"/>
              </a:spcBef>
              <a:spcAft>
                <a:spcPct val="0"/>
              </a:spcAft>
              <a:tabLst>
                <a:tab pos="90488" algn="l"/>
                <a:tab pos="144463" algn="l"/>
              </a:tabLst>
              <a:defRPr>
                <a:solidFill>
                  <a:schemeClr val="tx1"/>
                </a:solidFill>
                <a:latin typeface="Arial" pitchFamily="34" charset="0"/>
                <a:cs typeface="Arial" pitchFamily="34" charset="0"/>
              </a:defRPr>
            </a:lvl6pPr>
            <a:lvl7pPr fontAlgn="base">
              <a:spcBef>
                <a:spcPct val="0"/>
              </a:spcBef>
              <a:spcAft>
                <a:spcPct val="0"/>
              </a:spcAft>
              <a:tabLst>
                <a:tab pos="90488" algn="l"/>
                <a:tab pos="144463" algn="l"/>
              </a:tabLst>
              <a:defRPr>
                <a:solidFill>
                  <a:schemeClr val="tx1"/>
                </a:solidFill>
                <a:latin typeface="Arial" pitchFamily="34" charset="0"/>
                <a:cs typeface="Arial" pitchFamily="34" charset="0"/>
              </a:defRPr>
            </a:lvl7pPr>
            <a:lvl8pPr fontAlgn="base">
              <a:spcBef>
                <a:spcPct val="0"/>
              </a:spcBef>
              <a:spcAft>
                <a:spcPct val="0"/>
              </a:spcAft>
              <a:tabLst>
                <a:tab pos="90488" algn="l"/>
                <a:tab pos="144463" algn="l"/>
              </a:tabLst>
              <a:defRPr>
                <a:solidFill>
                  <a:schemeClr val="tx1"/>
                </a:solidFill>
                <a:latin typeface="Arial" pitchFamily="34" charset="0"/>
                <a:cs typeface="Arial" pitchFamily="34" charset="0"/>
              </a:defRPr>
            </a:lvl8pPr>
            <a:lvl9pPr fontAlgn="base">
              <a:spcBef>
                <a:spcPct val="0"/>
              </a:spcBef>
              <a:spcAft>
                <a:spcPct val="0"/>
              </a:spcAft>
              <a:tabLst>
                <a:tab pos="90488" algn="l"/>
                <a:tab pos="144463"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90488" algn="l"/>
                <a:tab pos="144463" algn="l"/>
              </a:tabLst>
            </a:pPr>
            <a:r>
              <a:rPr kumimoji="0" lang="en-US" altLang="en-US" sz="1000" b="1" i="0" u="none" strike="noStrike" cap="none" normalizeH="0" baseline="0" dirty="0" smtClean="0">
                <a:ln>
                  <a:noFill/>
                </a:ln>
                <a:solidFill>
                  <a:srgbClr val="000000"/>
                </a:solidFill>
                <a:effectLst/>
                <a:latin typeface="+mn-lt"/>
                <a:ea typeface="Calibri" pitchFamily="34" charset="0"/>
                <a:cs typeface="Times New Roman" pitchFamily="18" charset="0"/>
              </a:rPr>
              <a:t>Results: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Policy </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Roles &amp; Responsibility matrix</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Significant Energy Uses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Baseline</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Performance Indicators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Opportunities list &amp; action plans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&amp; cost savings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Performance improvements</a:t>
            </a:r>
            <a:endParaRPr kumimoji="0" lang="en-US" altLang="en-US" b="0" i="0" u="none" strike="noStrike" cap="none" normalizeH="0" baseline="0" dirty="0" smtClean="0">
              <a:ln>
                <a:noFill/>
              </a:ln>
              <a:solidFill>
                <a:srgbClr val="000000"/>
              </a:solidFill>
              <a:effectLst/>
              <a:latin typeface="+mn-lt"/>
            </a:endParaRPr>
          </a:p>
        </p:txBody>
      </p:sp>
      <p:sp>
        <p:nvSpPr>
          <p:cNvPr id="23" name="Line 88"/>
          <p:cNvSpPr>
            <a:spLocks noChangeShapeType="1"/>
          </p:cNvSpPr>
          <p:nvPr/>
        </p:nvSpPr>
        <p:spPr bwMode="auto">
          <a:xfrm>
            <a:off x="4992688" y="3257104"/>
            <a:ext cx="97631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24" name="Text Box 87"/>
          <p:cNvSpPr txBox="1">
            <a:spLocks noChangeArrowheads="1"/>
          </p:cNvSpPr>
          <p:nvPr/>
        </p:nvSpPr>
        <p:spPr bwMode="auto">
          <a:xfrm>
            <a:off x="4968875" y="3270945"/>
            <a:ext cx="1008063" cy="2390303"/>
          </a:xfrm>
          <a:prstGeom prst="rect">
            <a:avLst/>
          </a:prstGeom>
          <a:solidFill>
            <a:srgbClr val="FFFF9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0520" tIns="45720" rIns="0" bIns="45720" numCol="1" anchor="t" anchorCtr="0" compatLnSpc="1">
            <a:prstTxWarp prst="textNoShape">
              <a:avLst/>
            </a:prstTxWarp>
          </a:bodyPr>
          <a:lstStyle>
            <a:lvl1pPr algn="l">
              <a:tabLst>
                <a:tab pos="90488" algn="l"/>
                <a:tab pos="144463" algn="l"/>
              </a:tabLst>
              <a:defRPr>
                <a:solidFill>
                  <a:schemeClr val="tx1"/>
                </a:solidFill>
                <a:latin typeface="Arial" pitchFamily="34" charset="0"/>
                <a:cs typeface="Arial" pitchFamily="34" charset="0"/>
              </a:defRPr>
            </a:lvl1pPr>
            <a:lvl2pPr algn="l">
              <a:tabLst>
                <a:tab pos="90488" algn="l"/>
                <a:tab pos="144463" algn="l"/>
              </a:tabLst>
              <a:defRPr>
                <a:solidFill>
                  <a:schemeClr val="tx1"/>
                </a:solidFill>
                <a:latin typeface="Arial" pitchFamily="34" charset="0"/>
                <a:cs typeface="Arial" pitchFamily="34" charset="0"/>
              </a:defRPr>
            </a:lvl2pPr>
            <a:lvl3pPr algn="l">
              <a:tabLst>
                <a:tab pos="90488" algn="l"/>
                <a:tab pos="144463" algn="l"/>
              </a:tabLst>
              <a:defRPr>
                <a:solidFill>
                  <a:schemeClr val="tx1"/>
                </a:solidFill>
                <a:latin typeface="Arial" pitchFamily="34" charset="0"/>
                <a:cs typeface="Arial" pitchFamily="34" charset="0"/>
              </a:defRPr>
            </a:lvl3pPr>
            <a:lvl4pPr algn="l">
              <a:tabLst>
                <a:tab pos="90488" algn="l"/>
                <a:tab pos="144463" algn="l"/>
              </a:tabLst>
              <a:defRPr>
                <a:solidFill>
                  <a:schemeClr val="tx1"/>
                </a:solidFill>
                <a:latin typeface="Arial" pitchFamily="34" charset="0"/>
                <a:cs typeface="Arial" pitchFamily="34" charset="0"/>
              </a:defRPr>
            </a:lvl4pPr>
            <a:lvl5pPr algn="l">
              <a:tabLst>
                <a:tab pos="90488" algn="l"/>
                <a:tab pos="144463" algn="l"/>
              </a:tabLst>
              <a:defRPr>
                <a:solidFill>
                  <a:schemeClr val="tx1"/>
                </a:solidFill>
                <a:latin typeface="Arial" pitchFamily="34" charset="0"/>
                <a:cs typeface="Arial" pitchFamily="34" charset="0"/>
              </a:defRPr>
            </a:lvl5pPr>
            <a:lvl6pPr fontAlgn="base">
              <a:spcBef>
                <a:spcPct val="0"/>
              </a:spcBef>
              <a:spcAft>
                <a:spcPct val="0"/>
              </a:spcAft>
              <a:tabLst>
                <a:tab pos="90488" algn="l"/>
                <a:tab pos="144463" algn="l"/>
              </a:tabLst>
              <a:defRPr>
                <a:solidFill>
                  <a:schemeClr val="tx1"/>
                </a:solidFill>
                <a:latin typeface="Arial" pitchFamily="34" charset="0"/>
                <a:cs typeface="Arial" pitchFamily="34" charset="0"/>
              </a:defRPr>
            </a:lvl6pPr>
            <a:lvl7pPr fontAlgn="base">
              <a:spcBef>
                <a:spcPct val="0"/>
              </a:spcBef>
              <a:spcAft>
                <a:spcPct val="0"/>
              </a:spcAft>
              <a:tabLst>
                <a:tab pos="90488" algn="l"/>
                <a:tab pos="144463" algn="l"/>
              </a:tabLst>
              <a:defRPr>
                <a:solidFill>
                  <a:schemeClr val="tx1"/>
                </a:solidFill>
                <a:latin typeface="Arial" pitchFamily="34" charset="0"/>
                <a:cs typeface="Arial" pitchFamily="34" charset="0"/>
              </a:defRPr>
            </a:lvl7pPr>
            <a:lvl8pPr fontAlgn="base">
              <a:spcBef>
                <a:spcPct val="0"/>
              </a:spcBef>
              <a:spcAft>
                <a:spcPct val="0"/>
              </a:spcAft>
              <a:tabLst>
                <a:tab pos="90488" algn="l"/>
                <a:tab pos="144463" algn="l"/>
              </a:tabLst>
              <a:defRPr>
                <a:solidFill>
                  <a:schemeClr val="tx1"/>
                </a:solidFill>
                <a:latin typeface="Arial" pitchFamily="34" charset="0"/>
                <a:cs typeface="Arial" pitchFamily="34" charset="0"/>
              </a:defRPr>
            </a:lvl8pPr>
            <a:lvl9pPr fontAlgn="base">
              <a:spcBef>
                <a:spcPct val="0"/>
              </a:spcBef>
              <a:spcAft>
                <a:spcPct val="0"/>
              </a:spcAft>
              <a:tabLst>
                <a:tab pos="90488" algn="l"/>
                <a:tab pos="144463"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90488" algn="l"/>
                <a:tab pos="144463" algn="l"/>
              </a:tabLst>
            </a:pPr>
            <a:r>
              <a:rPr kumimoji="0" lang="en-US" altLang="en-US" sz="1000" b="1" i="0" u="none" strike="noStrike" cap="none" normalizeH="0" baseline="0" dirty="0" smtClean="0">
                <a:ln>
                  <a:noFill/>
                </a:ln>
                <a:solidFill>
                  <a:srgbClr val="000000"/>
                </a:solidFill>
                <a:effectLst/>
                <a:latin typeface="+mn-lt"/>
                <a:ea typeface="Calibri" pitchFamily="34" charset="0"/>
                <a:cs typeface="Times New Roman" pitchFamily="18" charset="0"/>
              </a:rPr>
              <a:t>Results: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Staff trained on selected SEUs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Operations &amp; controls improved</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Procurement plan</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EE measures implemented</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&amp; cost savings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Performance improvements</a:t>
            </a:r>
            <a:endParaRPr kumimoji="0" lang="en-US" altLang="en-US" b="0" i="0" u="none" strike="noStrike" cap="none" normalizeH="0" baseline="0" dirty="0" smtClean="0">
              <a:ln>
                <a:noFill/>
              </a:ln>
              <a:solidFill>
                <a:srgbClr val="000000"/>
              </a:solidFill>
              <a:effectLst/>
              <a:latin typeface="+mn-lt"/>
            </a:endParaRPr>
          </a:p>
        </p:txBody>
      </p:sp>
      <p:sp>
        <p:nvSpPr>
          <p:cNvPr id="25" name="Line 86"/>
          <p:cNvSpPr>
            <a:spLocks noChangeShapeType="1"/>
          </p:cNvSpPr>
          <p:nvPr/>
        </p:nvSpPr>
        <p:spPr bwMode="auto">
          <a:xfrm>
            <a:off x="6684963" y="3257104"/>
            <a:ext cx="101123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26" name="Text Box 85"/>
          <p:cNvSpPr txBox="1">
            <a:spLocks noChangeArrowheads="1"/>
          </p:cNvSpPr>
          <p:nvPr/>
        </p:nvSpPr>
        <p:spPr bwMode="auto">
          <a:xfrm>
            <a:off x="6681788" y="3268216"/>
            <a:ext cx="1008062" cy="2390303"/>
          </a:xfrm>
          <a:prstGeom prst="rect">
            <a:avLst/>
          </a:prstGeom>
          <a:solidFill>
            <a:srgbClr val="FFFF9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0520" tIns="45720" rIns="0" bIns="45720" numCol="1" anchor="t" anchorCtr="0" compatLnSpc="1">
            <a:prstTxWarp prst="textNoShape">
              <a:avLst/>
            </a:prstTxWarp>
          </a:bodyPr>
          <a:lstStyle>
            <a:lvl1pPr algn="l">
              <a:tabLst>
                <a:tab pos="90488" algn="l"/>
              </a:tabLst>
              <a:defRPr>
                <a:solidFill>
                  <a:schemeClr val="tx1"/>
                </a:solidFill>
                <a:latin typeface="Arial" pitchFamily="34" charset="0"/>
                <a:cs typeface="Arial" pitchFamily="34" charset="0"/>
              </a:defRPr>
            </a:lvl1pPr>
            <a:lvl2pPr algn="l">
              <a:tabLst>
                <a:tab pos="90488" algn="l"/>
              </a:tabLst>
              <a:defRPr>
                <a:solidFill>
                  <a:schemeClr val="tx1"/>
                </a:solidFill>
                <a:latin typeface="Arial" pitchFamily="34" charset="0"/>
                <a:cs typeface="Arial" pitchFamily="34" charset="0"/>
              </a:defRPr>
            </a:lvl2pPr>
            <a:lvl3pPr algn="l">
              <a:tabLst>
                <a:tab pos="90488" algn="l"/>
              </a:tabLst>
              <a:defRPr>
                <a:solidFill>
                  <a:schemeClr val="tx1"/>
                </a:solidFill>
                <a:latin typeface="Arial" pitchFamily="34" charset="0"/>
                <a:cs typeface="Arial" pitchFamily="34" charset="0"/>
              </a:defRPr>
            </a:lvl3pPr>
            <a:lvl4pPr algn="l">
              <a:tabLst>
                <a:tab pos="90488" algn="l"/>
              </a:tabLst>
              <a:defRPr>
                <a:solidFill>
                  <a:schemeClr val="tx1"/>
                </a:solidFill>
                <a:latin typeface="Arial" pitchFamily="34" charset="0"/>
                <a:cs typeface="Arial" pitchFamily="34" charset="0"/>
              </a:defRPr>
            </a:lvl4pPr>
            <a:lvl5pPr algn="l">
              <a:tabLst>
                <a:tab pos="90488" algn="l"/>
              </a:tabLst>
              <a:defRPr>
                <a:solidFill>
                  <a:schemeClr val="tx1"/>
                </a:solidFill>
                <a:latin typeface="Arial" pitchFamily="34" charset="0"/>
                <a:cs typeface="Arial" pitchFamily="34" charset="0"/>
              </a:defRPr>
            </a:lvl5pPr>
            <a:lvl6pPr fontAlgn="base">
              <a:spcBef>
                <a:spcPct val="0"/>
              </a:spcBef>
              <a:spcAft>
                <a:spcPct val="0"/>
              </a:spcAft>
              <a:tabLst>
                <a:tab pos="90488" algn="l"/>
              </a:tabLst>
              <a:defRPr>
                <a:solidFill>
                  <a:schemeClr val="tx1"/>
                </a:solidFill>
                <a:latin typeface="Arial" pitchFamily="34" charset="0"/>
                <a:cs typeface="Arial" pitchFamily="34" charset="0"/>
              </a:defRPr>
            </a:lvl6pPr>
            <a:lvl7pPr fontAlgn="base">
              <a:spcBef>
                <a:spcPct val="0"/>
              </a:spcBef>
              <a:spcAft>
                <a:spcPct val="0"/>
              </a:spcAft>
              <a:tabLst>
                <a:tab pos="90488" algn="l"/>
              </a:tabLst>
              <a:defRPr>
                <a:solidFill>
                  <a:schemeClr val="tx1"/>
                </a:solidFill>
                <a:latin typeface="Arial" pitchFamily="34" charset="0"/>
                <a:cs typeface="Arial" pitchFamily="34" charset="0"/>
              </a:defRPr>
            </a:lvl7pPr>
            <a:lvl8pPr fontAlgn="base">
              <a:spcBef>
                <a:spcPct val="0"/>
              </a:spcBef>
              <a:spcAft>
                <a:spcPct val="0"/>
              </a:spcAft>
              <a:tabLst>
                <a:tab pos="90488" algn="l"/>
              </a:tabLst>
              <a:defRPr>
                <a:solidFill>
                  <a:schemeClr val="tx1"/>
                </a:solidFill>
                <a:latin typeface="Arial" pitchFamily="34" charset="0"/>
                <a:cs typeface="Arial" pitchFamily="34" charset="0"/>
              </a:defRPr>
            </a:lvl8pPr>
            <a:lvl9pPr fontAlgn="base">
              <a:spcBef>
                <a:spcPct val="0"/>
              </a:spcBef>
              <a:spcAft>
                <a:spcPct val="0"/>
              </a:spcAft>
              <a:tabLst>
                <a:tab pos="90488"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en-US" altLang="en-US" sz="1000" b="1" i="0" u="none" strike="noStrike" cap="none" normalizeH="0" baseline="0" dirty="0" smtClean="0">
                <a:ln>
                  <a:noFill/>
                </a:ln>
                <a:solidFill>
                  <a:srgbClr val="000000"/>
                </a:solidFill>
                <a:effectLst/>
                <a:latin typeface="+mn-lt"/>
                <a:ea typeface="Calibri" pitchFamily="34" charset="0"/>
                <a:cs typeface="Times New Roman" pitchFamily="18" charset="0"/>
              </a:rPr>
              <a:t>Results: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performance checked, verified and reported</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performance  reviewed by top management</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Decisions for next period based on internal audit</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&amp; cost savings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Performance improvements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None/>
              <a:tabLst>
                <a:tab pos="90488" algn="l"/>
              </a:tabLst>
            </a:pPr>
            <a:endParaRPr kumimoji="0" lang="en-US" altLang="en-US" b="0" i="0" u="none" strike="noStrike" cap="none" normalizeH="0" baseline="0" dirty="0" smtClean="0">
              <a:ln>
                <a:noFill/>
              </a:ln>
              <a:solidFill>
                <a:srgbClr val="000000"/>
              </a:solidFill>
              <a:effectLst/>
              <a:latin typeface="+mn-lt"/>
            </a:endParaRPr>
          </a:p>
        </p:txBody>
      </p:sp>
      <p:sp>
        <p:nvSpPr>
          <p:cNvPr id="27" name="Line 84"/>
          <p:cNvSpPr>
            <a:spLocks noChangeShapeType="1"/>
          </p:cNvSpPr>
          <p:nvPr/>
        </p:nvSpPr>
        <p:spPr bwMode="auto">
          <a:xfrm>
            <a:off x="7797800" y="3257104"/>
            <a:ext cx="8318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28" name="Text Box 83"/>
          <p:cNvSpPr txBox="1">
            <a:spLocks noChangeArrowheads="1"/>
          </p:cNvSpPr>
          <p:nvPr/>
        </p:nvSpPr>
        <p:spPr bwMode="auto">
          <a:xfrm>
            <a:off x="7785100" y="3263776"/>
            <a:ext cx="873125" cy="2235200"/>
          </a:xfrm>
          <a:prstGeom prst="rect">
            <a:avLst/>
          </a:prstGeom>
          <a:solidFill>
            <a:srgbClr val="FFCC9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0520" tIns="45720" rIns="0" bIns="45720" numCol="1" anchor="t" anchorCtr="0" compatLnSpc="1">
            <a:prstTxWarp prst="textNoShape">
              <a:avLst/>
            </a:prstTxWarp>
          </a:bodyPr>
          <a:lstStyle>
            <a:lvl1pPr algn="l">
              <a:tabLst>
                <a:tab pos="90488" algn="l"/>
                <a:tab pos="144463" algn="l"/>
              </a:tabLst>
              <a:defRPr>
                <a:solidFill>
                  <a:schemeClr val="tx1"/>
                </a:solidFill>
                <a:latin typeface="Arial" pitchFamily="34" charset="0"/>
                <a:cs typeface="Arial" pitchFamily="34" charset="0"/>
              </a:defRPr>
            </a:lvl1pPr>
            <a:lvl2pPr algn="l">
              <a:tabLst>
                <a:tab pos="90488" algn="l"/>
                <a:tab pos="144463" algn="l"/>
              </a:tabLst>
              <a:defRPr>
                <a:solidFill>
                  <a:schemeClr val="tx1"/>
                </a:solidFill>
                <a:latin typeface="Arial" pitchFamily="34" charset="0"/>
                <a:cs typeface="Arial" pitchFamily="34" charset="0"/>
              </a:defRPr>
            </a:lvl2pPr>
            <a:lvl3pPr algn="l">
              <a:tabLst>
                <a:tab pos="90488" algn="l"/>
                <a:tab pos="144463" algn="l"/>
              </a:tabLst>
              <a:defRPr>
                <a:solidFill>
                  <a:schemeClr val="tx1"/>
                </a:solidFill>
                <a:latin typeface="Arial" pitchFamily="34" charset="0"/>
                <a:cs typeface="Arial" pitchFamily="34" charset="0"/>
              </a:defRPr>
            </a:lvl3pPr>
            <a:lvl4pPr algn="l">
              <a:tabLst>
                <a:tab pos="90488" algn="l"/>
                <a:tab pos="144463" algn="l"/>
              </a:tabLst>
              <a:defRPr>
                <a:solidFill>
                  <a:schemeClr val="tx1"/>
                </a:solidFill>
                <a:latin typeface="Arial" pitchFamily="34" charset="0"/>
                <a:cs typeface="Arial" pitchFamily="34" charset="0"/>
              </a:defRPr>
            </a:lvl4pPr>
            <a:lvl5pPr algn="l">
              <a:tabLst>
                <a:tab pos="90488" algn="l"/>
                <a:tab pos="144463" algn="l"/>
              </a:tabLst>
              <a:defRPr>
                <a:solidFill>
                  <a:schemeClr val="tx1"/>
                </a:solidFill>
                <a:latin typeface="Arial" pitchFamily="34" charset="0"/>
                <a:cs typeface="Arial" pitchFamily="34" charset="0"/>
              </a:defRPr>
            </a:lvl5pPr>
            <a:lvl6pPr fontAlgn="base">
              <a:spcBef>
                <a:spcPct val="0"/>
              </a:spcBef>
              <a:spcAft>
                <a:spcPct val="0"/>
              </a:spcAft>
              <a:tabLst>
                <a:tab pos="90488" algn="l"/>
                <a:tab pos="144463" algn="l"/>
              </a:tabLst>
              <a:defRPr>
                <a:solidFill>
                  <a:schemeClr val="tx1"/>
                </a:solidFill>
                <a:latin typeface="Arial" pitchFamily="34" charset="0"/>
                <a:cs typeface="Arial" pitchFamily="34" charset="0"/>
              </a:defRPr>
            </a:lvl6pPr>
            <a:lvl7pPr fontAlgn="base">
              <a:spcBef>
                <a:spcPct val="0"/>
              </a:spcBef>
              <a:spcAft>
                <a:spcPct val="0"/>
              </a:spcAft>
              <a:tabLst>
                <a:tab pos="90488" algn="l"/>
                <a:tab pos="144463" algn="l"/>
              </a:tabLst>
              <a:defRPr>
                <a:solidFill>
                  <a:schemeClr val="tx1"/>
                </a:solidFill>
                <a:latin typeface="Arial" pitchFamily="34" charset="0"/>
                <a:cs typeface="Arial" pitchFamily="34" charset="0"/>
              </a:defRPr>
            </a:lvl7pPr>
            <a:lvl8pPr fontAlgn="base">
              <a:spcBef>
                <a:spcPct val="0"/>
              </a:spcBef>
              <a:spcAft>
                <a:spcPct val="0"/>
              </a:spcAft>
              <a:tabLst>
                <a:tab pos="90488" algn="l"/>
                <a:tab pos="144463" algn="l"/>
              </a:tabLst>
              <a:defRPr>
                <a:solidFill>
                  <a:schemeClr val="tx1"/>
                </a:solidFill>
                <a:latin typeface="Arial" pitchFamily="34" charset="0"/>
                <a:cs typeface="Arial" pitchFamily="34" charset="0"/>
              </a:defRPr>
            </a:lvl8pPr>
            <a:lvl9pPr fontAlgn="base">
              <a:spcBef>
                <a:spcPct val="0"/>
              </a:spcBef>
              <a:spcAft>
                <a:spcPct val="0"/>
              </a:spcAft>
              <a:tabLst>
                <a:tab pos="90488" algn="l"/>
                <a:tab pos="144463"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90488" algn="l"/>
                <a:tab pos="144463" algn="l"/>
              </a:tabLst>
            </a:pPr>
            <a:r>
              <a:rPr kumimoji="0" lang="en-US" altLang="en-US" sz="1000" b="1" i="0" u="none" strike="noStrike" cap="none" normalizeH="0" baseline="0" dirty="0" smtClean="0">
                <a:ln>
                  <a:noFill/>
                </a:ln>
                <a:solidFill>
                  <a:srgbClr val="000000"/>
                </a:solidFill>
                <a:effectLst/>
                <a:latin typeface="+mn-lt"/>
                <a:ea typeface="Calibri" pitchFamily="34" charset="0"/>
                <a:cs typeface="Times New Roman" pitchFamily="18" charset="0"/>
              </a:rPr>
              <a:t>Results: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lang="en-US" altLang="en-US" sz="900" dirty="0" smtClean="0">
                <a:solidFill>
                  <a:srgbClr val="000000"/>
                </a:solidFill>
                <a:latin typeface="+mn-lt"/>
                <a:ea typeface="Calibri" pitchFamily="34" charset="0"/>
                <a:cs typeface="Times New Roman" pitchFamily="18" charset="0"/>
              </a:rPr>
              <a:t>T</a:t>
            </a: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rainee qualified as Energy Management System Expert</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EnMS implemented in PE</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Energy &amp; cost savings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 pos="144463"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Performance improvements</a:t>
            </a:r>
            <a:endParaRPr kumimoji="0" lang="en-US" altLang="en-US" b="0" i="0" u="none" strike="noStrike" cap="none" normalizeH="0" baseline="0" dirty="0" smtClean="0">
              <a:ln>
                <a:noFill/>
              </a:ln>
              <a:solidFill>
                <a:srgbClr val="000000"/>
              </a:solidFill>
              <a:effectLst/>
              <a:latin typeface="+mn-lt"/>
            </a:endParaRPr>
          </a:p>
        </p:txBody>
      </p:sp>
      <p:sp>
        <p:nvSpPr>
          <p:cNvPr id="30" name="Text Box 82"/>
          <p:cNvSpPr txBox="1">
            <a:spLocks noChangeArrowheads="1"/>
          </p:cNvSpPr>
          <p:nvPr/>
        </p:nvSpPr>
        <p:spPr bwMode="auto">
          <a:xfrm>
            <a:off x="8156575" y="2045841"/>
            <a:ext cx="5016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mn-lt"/>
                <a:ea typeface="Calibri" pitchFamily="34" charset="0"/>
                <a:cs typeface="Times New Roman" pitchFamily="18" charset="0"/>
              </a:rPr>
              <a:t>time</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31" name="Line 81"/>
          <p:cNvSpPr>
            <a:spLocks noChangeShapeType="1"/>
          </p:cNvSpPr>
          <p:nvPr/>
        </p:nvSpPr>
        <p:spPr bwMode="auto">
          <a:xfrm>
            <a:off x="76200"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2" name="Line 80"/>
          <p:cNvSpPr>
            <a:spLocks noChangeShapeType="1"/>
          </p:cNvSpPr>
          <p:nvPr/>
        </p:nvSpPr>
        <p:spPr bwMode="auto">
          <a:xfrm>
            <a:off x="979488"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3" name="Line 79"/>
          <p:cNvSpPr>
            <a:spLocks noChangeShapeType="1"/>
          </p:cNvSpPr>
          <p:nvPr/>
        </p:nvSpPr>
        <p:spPr bwMode="auto">
          <a:xfrm>
            <a:off x="1608138"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4" name="Line 78"/>
          <p:cNvSpPr>
            <a:spLocks noChangeShapeType="1"/>
          </p:cNvSpPr>
          <p:nvPr/>
        </p:nvSpPr>
        <p:spPr bwMode="auto">
          <a:xfrm>
            <a:off x="2570163"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6" name="Line 77"/>
          <p:cNvSpPr>
            <a:spLocks noChangeShapeType="1"/>
          </p:cNvSpPr>
          <p:nvPr/>
        </p:nvSpPr>
        <p:spPr bwMode="auto">
          <a:xfrm>
            <a:off x="3198813"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7" name="Line 76"/>
          <p:cNvSpPr>
            <a:spLocks noChangeShapeType="1"/>
          </p:cNvSpPr>
          <p:nvPr/>
        </p:nvSpPr>
        <p:spPr bwMode="auto">
          <a:xfrm>
            <a:off x="4283075"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9" name="Line 75"/>
          <p:cNvSpPr>
            <a:spLocks noChangeShapeType="1"/>
          </p:cNvSpPr>
          <p:nvPr/>
        </p:nvSpPr>
        <p:spPr bwMode="auto">
          <a:xfrm>
            <a:off x="4921250"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0" name="Line 74"/>
          <p:cNvSpPr>
            <a:spLocks noChangeShapeType="1"/>
          </p:cNvSpPr>
          <p:nvPr/>
        </p:nvSpPr>
        <p:spPr bwMode="auto">
          <a:xfrm>
            <a:off x="5984875"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1" name="Line 73"/>
          <p:cNvSpPr>
            <a:spLocks noChangeShapeType="1"/>
          </p:cNvSpPr>
          <p:nvPr/>
        </p:nvSpPr>
        <p:spPr bwMode="auto">
          <a:xfrm>
            <a:off x="6613525" y="2323653"/>
            <a:ext cx="0" cy="1809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2" name="Text Box 72"/>
          <p:cNvSpPr txBox="1">
            <a:spLocks noChangeArrowheads="1"/>
          </p:cNvSpPr>
          <p:nvPr/>
        </p:nvSpPr>
        <p:spPr bwMode="auto">
          <a:xfrm>
            <a:off x="169863" y="2350641"/>
            <a:ext cx="687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en-US" sz="900" dirty="0" smtClean="0">
                <a:solidFill>
                  <a:srgbClr val="0000FF"/>
                </a:solidFill>
                <a:latin typeface="+mn-lt"/>
                <a:ea typeface="Calibri" pitchFamily="34" charset="0"/>
                <a:cs typeface="Times New Roman" pitchFamily="18" charset="0"/>
              </a:rPr>
              <a:t>1</a:t>
            </a:r>
            <a:r>
              <a:rPr kumimoji="0" lang="en-US" altLang="en-US" sz="900" b="0" i="0" u="none" strike="noStrike" cap="none" normalizeH="0" baseline="0" dirty="0" smtClean="0">
                <a:ln>
                  <a:noFill/>
                </a:ln>
                <a:solidFill>
                  <a:srgbClr val="0000FF"/>
                </a:solidFill>
                <a:effectLst/>
                <a:latin typeface="+mn-lt"/>
                <a:ea typeface="Calibri" pitchFamily="34" charset="0"/>
                <a:cs typeface="Times New Roman" pitchFamily="18" charset="0"/>
              </a:rPr>
              <a:t>-2 months</a:t>
            </a:r>
            <a:endParaRPr kumimoji="0" lang="en-US" altLang="en-US" b="0" i="0" u="none" strike="noStrike" cap="none" normalizeH="0" baseline="0" dirty="0" smtClean="0">
              <a:ln>
                <a:noFill/>
              </a:ln>
              <a:solidFill>
                <a:schemeClr val="tx1"/>
              </a:solidFill>
              <a:effectLst/>
              <a:latin typeface="+mn-lt"/>
              <a:cs typeface="Arial" pitchFamily="34" charset="0"/>
            </a:endParaRPr>
          </a:p>
        </p:txBody>
      </p:sp>
      <p:sp>
        <p:nvSpPr>
          <p:cNvPr id="43" name="Text Box 71"/>
          <p:cNvSpPr txBox="1">
            <a:spLocks noChangeArrowheads="1"/>
          </p:cNvSpPr>
          <p:nvPr/>
        </p:nvSpPr>
        <p:spPr bwMode="auto">
          <a:xfrm>
            <a:off x="1095375" y="2360166"/>
            <a:ext cx="4349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en-US" sz="900" dirty="0">
                <a:solidFill>
                  <a:srgbClr val="000000"/>
                </a:solidFill>
                <a:latin typeface="+mn-lt"/>
                <a:ea typeface="Calibri" pitchFamily="34" charset="0"/>
                <a:cs typeface="Times New Roman" pitchFamily="18" charset="0"/>
              </a:rPr>
              <a:t>2</a:t>
            </a: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 days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44" name="Text Box 70"/>
          <p:cNvSpPr txBox="1">
            <a:spLocks noChangeArrowheads="1"/>
          </p:cNvSpPr>
          <p:nvPr/>
        </p:nvSpPr>
        <p:spPr bwMode="auto">
          <a:xfrm>
            <a:off x="2657475" y="2360166"/>
            <a:ext cx="4349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4 days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45" name="Text Box 69"/>
          <p:cNvSpPr txBox="1">
            <a:spLocks noChangeArrowheads="1"/>
          </p:cNvSpPr>
          <p:nvPr/>
        </p:nvSpPr>
        <p:spPr bwMode="auto">
          <a:xfrm>
            <a:off x="4398963" y="2360166"/>
            <a:ext cx="4349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3 days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46" name="Text Box 68"/>
          <p:cNvSpPr txBox="1">
            <a:spLocks noChangeArrowheads="1"/>
          </p:cNvSpPr>
          <p:nvPr/>
        </p:nvSpPr>
        <p:spPr bwMode="auto">
          <a:xfrm>
            <a:off x="6064250" y="2360166"/>
            <a:ext cx="4349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3 days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47" name="Text Box 67"/>
          <p:cNvSpPr txBox="1">
            <a:spLocks noChangeArrowheads="1"/>
          </p:cNvSpPr>
          <p:nvPr/>
        </p:nvSpPr>
        <p:spPr bwMode="auto">
          <a:xfrm>
            <a:off x="3457575" y="2360166"/>
            <a:ext cx="6873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FF"/>
                </a:solidFill>
                <a:effectLst/>
                <a:latin typeface="+mn-lt"/>
                <a:ea typeface="Calibri" pitchFamily="34" charset="0"/>
                <a:cs typeface="Times New Roman" pitchFamily="18" charset="0"/>
              </a:rPr>
              <a:t>4-6 months</a:t>
            </a:r>
            <a:endParaRPr kumimoji="0" lang="en-US" altLang="en-US" b="0" i="0" u="none" strike="noStrike" cap="none" normalizeH="0" baseline="0" smtClean="0">
              <a:ln>
                <a:noFill/>
              </a:ln>
              <a:solidFill>
                <a:schemeClr val="tx1"/>
              </a:solidFill>
              <a:effectLst/>
              <a:latin typeface="+mn-lt"/>
              <a:cs typeface="Arial" pitchFamily="34" charset="0"/>
            </a:endParaRPr>
          </a:p>
        </p:txBody>
      </p:sp>
      <p:sp>
        <p:nvSpPr>
          <p:cNvPr id="48" name="Text Box 66"/>
          <p:cNvSpPr txBox="1">
            <a:spLocks noChangeArrowheads="1"/>
          </p:cNvSpPr>
          <p:nvPr/>
        </p:nvSpPr>
        <p:spPr bwMode="auto">
          <a:xfrm>
            <a:off x="5122863" y="2360166"/>
            <a:ext cx="687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FF"/>
                </a:solidFill>
                <a:effectLst/>
                <a:latin typeface="+mn-lt"/>
                <a:ea typeface="Calibri" pitchFamily="34" charset="0"/>
                <a:cs typeface="Times New Roman" pitchFamily="18" charset="0"/>
              </a:rPr>
              <a:t>4-6 months</a:t>
            </a:r>
            <a:endParaRPr kumimoji="0" lang="en-US" altLang="en-US" b="0" i="0" u="none" strike="noStrike" cap="none" normalizeH="0" baseline="0" smtClean="0">
              <a:ln>
                <a:noFill/>
              </a:ln>
              <a:solidFill>
                <a:schemeClr val="tx1"/>
              </a:solidFill>
              <a:effectLst/>
              <a:latin typeface="+mn-lt"/>
              <a:cs typeface="Arial" pitchFamily="34" charset="0"/>
            </a:endParaRPr>
          </a:p>
        </p:txBody>
      </p:sp>
      <p:sp>
        <p:nvSpPr>
          <p:cNvPr id="49" name="Text Box 65"/>
          <p:cNvSpPr txBox="1">
            <a:spLocks noChangeArrowheads="1"/>
          </p:cNvSpPr>
          <p:nvPr/>
        </p:nvSpPr>
        <p:spPr bwMode="auto">
          <a:xfrm>
            <a:off x="6831013" y="2360166"/>
            <a:ext cx="687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FF"/>
                </a:solidFill>
                <a:effectLst/>
                <a:latin typeface="+mn-lt"/>
                <a:ea typeface="Calibri" pitchFamily="34" charset="0"/>
                <a:cs typeface="Times New Roman" pitchFamily="18" charset="0"/>
              </a:rPr>
              <a:t>2-3 months</a:t>
            </a:r>
            <a:endParaRPr kumimoji="0" lang="en-US" altLang="en-US" b="0" i="0" u="none" strike="noStrike" cap="none" normalizeH="0" baseline="0" smtClean="0">
              <a:ln>
                <a:noFill/>
              </a:ln>
              <a:solidFill>
                <a:schemeClr val="tx1"/>
              </a:solidFill>
              <a:effectLst/>
              <a:latin typeface="+mn-lt"/>
              <a:cs typeface="Arial" pitchFamily="34" charset="0"/>
            </a:endParaRPr>
          </a:p>
        </p:txBody>
      </p:sp>
      <p:sp>
        <p:nvSpPr>
          <p:cNvPr id="50" name="Text Box 64"/>
          <p:cNvSpPr txBox="1">
            <a:spLocks noChangeArrowheads="1"/>
          </p:cNvSpPr>
          <p:nvPr/>
        </p:nvSpPr>
        <p:spPr bwMode="auto">
          <a:xfrm>
            <a:off x="1751013" y="2360166"/>
            <a:ext cx="687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FF"/>
                </a:solidFill>
                <a:effectLst/>
                <a:latin typeface="+mn-lt"/>
                <a:ea typeface="Calibri" pitchFamily="34" charset="0"/>
                <a:cs typeface="Times New Roman" pitchFamily="18" charset="0"/>
              </a:rPr>
              <a:t>1.5-2 months</a:t>
            </a:r>
            <a:endParaRPr kumimoji="0" lang="en-US" altLang="en-US" b="0" i="0" u="none" strike="noStrike" cap="none" normalizeH="0" baseline="0" smtClean="0">
              <a:ln>
                <a:noFill/>
              </a:ln>
              <a:solidFill>
                <a:schemeClr val="tx1"/>
              </a:solidFill>
              <a:effectLst/>
              <a:latin typeface="+mn-lt"/>
              <a:cs typeface="Arial" pitchFamily="34" charset="0"/>
            </a:endParaRPr>
          </a:p>
        </p:txBody>
      </p:sp>
      <p:sp>
        <p:nvSpPr>
          <p:cNvPr id="51" name="Line 63"/>
          <p:cNvSpPr>
            <a:spLocks noChangeShapeType="1"/>
          </p:cNvSpPr>
          <p:nvPr/>
        </p:nvSpPr>
        <p:spPr bwMode="auto">
          <a:xfrm>
            <a:off x="1608138" y="3250754"/>
            <a:ext cx="9445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52" name="Text Box 62"/>
          <p:cNvSpPr txBox="1">
            <a:spLocks noChangeArrowheads="1"/>
          </p:cNvSpPr>
          <p:nvPr/>
        </p:nvSpPr>
        <p:spPr bwMode="auto">
          <a:xfrm>
            <a:off x="1608138" y="3261867"/>
            <a:ext cx="946150" cy="1290636"/>
          </a:xfrm>
          <a:prstGeom prst="rect">
            <a:avLst/>
          </a:prstGeom>
          <a:solidFill>
            <a:srgbClr val="FFFF9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0520" tIns="45720" rIns="0" bIns="45720" numCol="1" anchor="t" anchorCtr="0" compatLnSpc="1">
            <a:prstTxWarp prst="textNoShape">
              <a:avLst/>
            </a:prstTxWarp>
          </a:bodyPr>
          <a:lstStyle>
            <a:lvl1pPr algn="l">
              <a:tabLst>
                <a:tab pos="90488" algn="l"/>
              </a:tabLst>
              <a:defRPr>
                <a:solidFill>
                  <a:schemeClr val="tx1"/>
                </a:solidFill>
                <a:latin typeface="Arial" pitchFamily="34" charset="0"/>
                <a:cs typeface="Arial" pitchFamily="34" charset="0"/>
              </a:defRPr>
            </a:lvl1pPr>
            <a:lvl2pPr algn="l">
              <a:tabLst>
                <a:tab pos="90488" algn="l"/>
              </a:tabLst>
              <a:defRPr>
                <a:solidFill>
                  <a:schemeClr val="tx1"/>
                </a:solidFill>
                <a:latin typeface="Arial" pitchFamily="34" charset="0"/>
                <a:cs typeface="Arial" pitchFamily="34" charset="0"/>
              </a:defRPr>
            </a:lvl2pPr>
            <a:lvl3pPr algn="l">
              <a:tabLst>
                <a:tab pos="90488" algn="l"/>
              </a:tabLst>
              <a:defRPr>
                <a:solidFill>
                  <a:schemeClr val="tx1"/>
                </a:solidFill>
                <a:latin typeface="Arial" pitchFamily="34" charset="0"/>
                <a:cs typeface="Arial" pitchFamily="34" charset="0"/>
              </a:defRPr>
            </a:lvl3pPr>
            <a:lvl4pPr algn="l">
              <a:tabLst>
                <a:tab pos="90488" algn="l"/>
              </a:tabLst>
              <a:defRPr>
                <a:solidFill>
                  <a:schemeClr val="tx1"/>
                </a:solidFill>
                <a:latin typeface="Arial" pitchFamily="34" charset="0"/>
                <a:cs typeface="Arial" pitchFamily="34" charset="0"/>
              </a:defRPr>
            </a:lvl4pPr>
            <a:lvl5pPr algn="l">
              <a:tabLst>
                <a:tab pos="90488" algn="l"/>
              </a:tabLst>
              <a:defRPr>
                <a:solidFill>
                  <a:schemeClr val="tx1"/>
                </a:solidFill>
                <a:latin typeface="Arial" pitchFamily="34" charset="0"/>
                <a:cs typeface="Arial" pitchFamily="34" charset="0"/>
              </a:defRPr>
            </a:lvl5pPr>
            <a:lvl6pPr fontAlgn="base">
              <a:spcBef>
                <a:spcPct val="0"/>
              </a:spcBef>
              <a:spcAft>
                <a:spcPct val="0"/>
              </a:spcAft>
              <a:tabLst>
                <a:tab pos="90488" algn="l"/>
              </a:tabLst>
              <a:defRPr>
                <a:solidFill>
                  <a:schemeClr val="tx1"/>
                </a:solidFill>
                <a:latin typeface="Arial" pitchFamily="34" charset="0"/>
                <a:cs typeface="Arial" pitchFamily="34" charset="0"/>
              </a:defRPr>
            </a:lvl6pPr>
            <a:lvl7pPr fontAlgn="base">
              <a:spcBef>
                <a:spcPct val="0"/>
              </a:spcBef>
              <a:spcAft>
                <a:spcPct val="0"/>
              </a:spcAft>
              <a:tabLst>
                <a:tab pos="90488" algn="l"/>
              </a:tabLst>
              <a:defRPr>
                <a:solidFill>
                  <a:schemeClr val="tx1"/>
                </a:solidFill>
                <a:latin typeface="Arial" pitchFamily="34" charset="0"/>
                <a:cs typeface="Arial" pitchFamily="34" charset="0"/>
              </a:defRPr>
            </a:lvl7pPr>
            <a:lvl8pPr fontAlgn="base">
              <a:spcBef>
                <a:spcPct val="0"/>
              </a:spcBef>
              <a:spcAft>
                <a:spcPct val="0"/>
              </a:spcAft>
              <a:tabLst>
                <a:tab pos="90488" algn="l"/>
              </a:tabLst>
              <a:defRPr>
                <a:solidFill>
                  <a:schemeClr val="tx1"/>
                </a:solidFill>
                <a:latin typeface="Arial" pitchFamily="34" charset="0"/>
                <a:cs typeface="Arial" pitchFamily="34" charset="0"/>
              </a:defRPr>
            </a:lvl8pPr>
            <a:lvl9pPr fontAlgn="base">
              <a:spcBef>
                <a:spcPct val="0"/>
              </a:spcBef>
              <a:spcAft>
                <a:spcPct val="0"/>
              </a:spcAft>
              <a:tabLst>
                <a:tab pos="90488"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en-US" altLang="en-US" sz="1000" b="1" i="0" u="none" strike="noStrike" cap="none" normalizeH="0" baseline="0" dirty="0" smtClean="0">
                <a:ln>
                  <a:noFill/>
                </a:ln>
                <a:solidFill>
                  <a:srgbClr val="000000"/>
                </a:solidFill>
                <a:effectLst/>
                <a:latin typeface="+mn-lt"/>
                <a:ea typeface="Calibri" pitchFamily="34" charset="0"/>
                <a:cs typeface="Times New Roman" pitchFamily="18" charset="0"/>
              </a:rPr>
              <a:t>Results:</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Draft Energy Policy </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Draft Roles &amp; Responsibility matrix</a:t>
            </a:r>
            <a:endParaRPr kumimoji="0" lang="en-US" altLang="en-US" sz="900" b="0" i="0" u="none" strike="noStrike" cap="none" normalizeH="0" baseline="0" dirty="0" smtClean="0">
              <a:ln>
                <a:noFill/>
              </a:ln>
              <a:solidFill>
                <a:srgbClr val="000000"/>
              </a:solidFill>
              <a:effectLst/>
              <a:latin typeface="+mn-lt"/>
            </a:endParaRPr>
          </a:p>
          <a:p>
            <a:pPr marL="112713" marR="0" lvl="0" indent="-112713" algn="l" defTabSz="914400" rtl="0" eaLnBrk="0" fontAlgn="base" latinLnBrk="0" hangingPunct="0">
              <a:lnSpc>
                <a:spcPct val="100000"/>
              </a:lnSpc>
              <a:spcBef>
                <a:spcPct val="0"/>
              </a:spcBef>
              <a:spcAft>
                <a:spcPct val="0"/>
              </a:spcAft>
              <a:buClrTx/>
              <a:buSzTx/>
              <a:buFontTx/>
              <a:buChar char="•"/>
              <a:tabLst>
                <a:tab pos="90488" algn="l"/>
              </a:tabLst>
            </a:pPr>
            <a:r>
              <a:rPr lang="en-US" altLang="en-US" sz="900" dirty="0" smtClean="0">
                <a:solidFill>
                  <a:srgbClr val="000000"/>
                </a:solidFill>
                <a:latin typeface="+mn-lt"/>
                <a:ea typeface="Calibri" pitchFamily="34" charset="0"/>
                <a:cs typeface="Times New Roman" pitchFamily="18" charset="0"/>
              </a:rPr>
              <a:t>Initial</a:t>
            </a: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 data collection</a:t>
            </a:r>
            <a:endParaRPr kumimoji="0" lang="en-US" altLang="en-US" b="0" i="0" u="none" strike="noStrike" cap="none" normalizeH="0" baseline="0" dirty="0" smtClean="0">
              <a:ln>
                <a:noFill/>
              </a:ln>
              <a:solidFill>
                <a:srgbClr val="000000"/>
              </a:solidFill>
              <a:effectLst/>
              <a:latin typeface="+mn-lt"/>
            </a:endParaRPr>
          </a:p>
        </p:txBody>
      </p:sp>
      <p:grpSp>
        <p:nvGrpSpPr>
          <p:cNvPr id="53" name="Group 59"/>
          <p:cNvGrpSpPr>
            <a:grpSpLocks/>
          </p:cNvGrpSpPr>
          <p:nvPr/>
        </p:nvGrpSpPr>
        <p:grpSpPr bwMode="auto">
          <a:xfrm>
            <a:off x="4244975" y="2541141"/>
            <a:ext cx="679450" cy="385762"/>
            <a:chOff x="5472" y="4301"/>
            <a:chExt cx="1188" cy="850"/>
          </a:xfrm>
        </p:grpSpPr>
        <p:sp>
          <p:nvSpPr>
            <p:cNvPr id="54" name="Rectangle 61"/>
            <p:cNvSpPr>
              <a:spLocks noChangeArrowheads="1"/>
            </p:cNvSpPr>
            <p:nvPr/>
          </p:nvSpPr>
          <p:spPr bwMode="auto">
            <a:xfrm flipV="1">
              <a:off x="5519" y="4301"/>
              <a:ext cx="1141" cy="850"/>
            </a:xfrm>
            <a:prstGeom prst="roundRect">
              <a:avLst/>
            </a:prstGeom>
            <a:solidFill>
              <a:srgbClr val="800080"/>
            </a:solidFill>
            <a:ln w="9525">
              <a:solidFill>
                <a:srgbClr val="800080"/>
              </a:solidFill>
              <a:miter lim="800000"/>
              <a:headEnd/>
              <a:tailEnd/>
            </a:ln>
          </p:spPr>
          <p:txBody>
            <a:bodyPr vert="horz" wrap="none" lIns="91440" tIns="45720" rIns="91440" bIns="45720" numCol="1" anchor="ctr" anchorCtr="0" compatLnSpc="1">
              <a:prstTxWarp prst="textNoShape">
                <a:avLst/>
              </a:prstTxWarp>
            </a:bodyPr>
            <a:lstStyle/>
            <a:p>
              <a:endParaRPr lang="en-US">
                <a:latin typeface="+mn-lt"/>
              </a:endParaRPr>
            </a:p>
          </p:txBody>
        </p:sp>
        <p:sp>
          <p:nvSpPr>
            <p:cNvPr id="56" name="AutoShape 60"/>
            <p:cNvSpPr>
              <a:spLocks noChangeAspect="1" noChangeArrowheads="1"/>
            </p:cNvSpPr>
            <p:nvPr/>
          </p:nvSpPr>
          <p:spPr bwMode="auto">
            <a:xfrm>
              <a:off x="5472" y="4344"/>
              <a:ext cx="1128" cy="705"/>
            </a:xfrm>
            <a:prstGeom prst="round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81382" tIns="40691"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rgbClr val="FFFFFF"/>
                  </a:solidFill>
                  <a:effectLst/>
                  <a:latin typeface="+mn-lt"/>
                  <a:ea typeface="SimSun" pitchFamily="2" charset="-122"/>
                  <a:cs typeface="Arial" pitchFamily="34" charset="0"/>
                </a:rPr>
                <a:t>IMPLEM. Training</a:t>
              </a:r>
              <a:endParaRPr kumimoji="0" lang="en-US" altLang="en-US" b="0" i="0" u="none" strike="noStrike" cap="none" normalizeH="0" baseline="0" dirty="0" smtClean="0">
                <a:ln>
                  <a:noFill/>
                </a:ln>
                <a:solidFill>
                  <a:schemeClr val="tx1"/>
                </a:solidFill>
                <a:effectLst/>
                <a:latin typeface="+mn-lt"/>
                <a:cs typeface="Arial" pitchFamily="34" charset="0"/>
              </a:endParaRPr>
            </a:p>
          </p:txBody>
        </p:sp>
      </p:grpSp>
      <p:grpSp>
        <p:nvGrpSpPr>
          <p:cNvPr id="58" name="Group 56"/>
          <p:cNvGrpSpPr>
            <a:grpSpLocks/>
          </p:cNvGrpSpPr>
          <p:nvPr/>
        </p:nvGrpSpPr>
        <p:grpSpPr bwMode="auto">
          <a:xfrm>
            <a:off x="5961063" y="2534791"/>
            <a:ext cx="679450" cy="385762"/>
            <a:chOff x="5472" y="4301"/>
            <a:chExt cx="1188" cy="850"/>
          </a:xfrm>
        </p:grpSpPr>
        <p:sp>
          <p:nvSpPr>
            <p:cNvPr id="59" name="Rectangle 58"/>
            <p:cNvSpPr>
              <a:spLocks noChangeArrowheads="1"/>
            </p:cNvSpPr>
            <p:nvPr/>
          </p:nvSpPr>
          <p:spPr bwMode="auto">
            <a:xfrm flipV="1">
              <a:off x="5519" y="4301"/>
              <a:ext cx="1141" cy="850"/>
            </a:xfrm>
            <a:prstGeom prst="roundRect">
              <a:avLst/>
            </a:prstGeom>
            <a:solidFill>
              <a:srgbClr val="800080"/>
            </a:solidFill>
            <a:ln w="9525">
              <a:solidFill>
                <a:srgbClr val="800080"/>
              </a:solidFill>
              <a:miter lim="800000"/>
              <a:headEnd/>
              <a:tailEnd/>
            </a:ln>
          </p:spPr>
          <p:txBody>
            <a:bodyPr vert="horz" wrap="none" lIns="91440" tIns="45720" rIns="91440" bIns="45720" numCol="1" anchor="ctr" anchorCtr="0" compatLnSpc="1">
              <a:prstTxWarp prst="textNoShape">
                <a:avLst/>
              </a:prstTxWarp>
            </a:bodyPr>
            <a:lstStyle/>
            <a:p>
              <a:endParaRPr lang="en-US">
                <a:latin typeface="+mn-lt"/>
              </a:endParaRPr>
            </a:p>
          </p:txBody>
        </p:sp>
        <p:sp>
          <p:nvSpPr>
            <p:cNvPr id="60" name="AutoShape 57"/>
            <p:cNvSpPr>
              <a:spLocks noChangeAspect="1" noChangeArrowheads="1"/>
            </p:cNvSpPr>
            <p:nvPr/>
          </p:nvSpPr>
          <p:spPr bwMode="auto">
            <a:xfrm>
              <a:off x="5472" y="4344"/>
              <a:ext cx="1128" cy="705"/>
            </a:xfrm>
            <a:prstGeom prst="round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81382" tIns="40691"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dirty="0" smtClean="0">
                  <a:ln>
                    <a:noFill/>
                  </a:ln>
                  <a:solidFill>
                    <a:srgbClr val="FFFFFF"/>
                  </a:solidFill>
                  <a:effectLst/>
                  <a:latin typeface="+mn-lt"/>
                  <a:ea typeface="SimSun" pitchFamily="2" charset="-122"/>
                  <a:cs typeface="Arial" pitchFamily="34" charset="0"/>
                </a:rPr>
                <a:t>CHECKING Training </a:t>
              </a:r>
              <a:endParaRPr kumimoji="0" lang="en-US" altLang="en-US" b="0" i="0" u="none" strike="noStrike" cap="none" normalizeH="0" baseline="0" dirty="0" smtClean="0">
                <a:ln>
                  <a:noFill/>
                </a:ln>
                <a:solidFill>
                  <a:schemeClr val="tx1"/>
                </a:solidFill>
                <a:effectLst/>
                <a:latin typeface="+mn-lt"/>
                <a:cs typeface="Arial" pitchFamily="34" charset="0"/>
              </a:endParaRPr>
            </a:p>
          </p:txBody>
        </p:sp>
      </p:grpSp>
      <p:grpSp>
        <p:nvGrpSpPr>
          <p:cNvPr id="61" name="Group 53"/>
          <p:cNvGrpSpPr>
            <a:grpSpLocks/>
          </p:cNvGrpSpPr>
          <p:nvPr/>
        </p:nvGrpSpPr>
        <p:grpSpPr bwMode="auto">
          <a:xfrm>
            <a:off x="3276600" y="1652141"/>
            <a:ext cx="469900" cy="501650"/>
            <a:chOff x="1620" y="8640"/>
            <a:chExt cx="1132" cy="1184"/>
          </a:xfrm>
        </p:grpSpPr>
        <p:pic>
          <p:nvPicPr>
            <p:cNvPr id="2103" name="Picture 55" descr="MC9000166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 y="9000"/>
              <a:ext cx="1132" cy="824"/>
            </a:xfrm>
            <a:prstGeom prst="rect">
              <a:avLst/>
            </a:prstGeom>
            <a:noFill/>
            <a:extLst>
              <a:ext uri="{909E8E84-426E-40DD-AFC4-6F175D3DCCD1}">
                <a14:hiddenFill xmlns:a14="http://schemas.microsoft.com/office/drawing/2010/main">
                  <a:solidFill>
                    <a:srgbClr val="FFFFFF"/>
                  </a:solidFill>
                </a14:hiddenFill>
              </a:ext>
            </a:extLst>
          </p:spPr>
        </p:pic>
        <p:pic>
          <p:nvPicPr>
            <p:cNvPr id="2102" name="Picture 54" descr="MC90039707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0" y="8640"/>
              <a:ext cx="683" cy="675"/>
            </a:xfrm>
            <a:prstGeom prst="rect">
              <a:avLst/>
            </a:prstGeom>
            <a:noFill/>
            <a:extLst>
              <a:ext uri="{909E8E84-426E-40DD-AFC4-6F175D3DCCD1}">
                <a14:hiddenFill xmlns:a14="http://schemas.microsoft.com/office/drawing/2010/main">
                  <a:solidFill>
                    <a:srgbClr val="FFFFFF"/>
                  </a:solidFill>
                </a14:hiddenFill>
              </a:ext>
            </a:extLst>
          </p:spPr>
        </p:pic>
      </p:grpSp>
      <p:sp>
        <p:nvSpPr>
          <p:cNvPr id="62" name="Text Box 52"/>
          <p:cNvSpPr txBox="1">
            <a:spLocks noChangeArrowheads="1"/>
          </p:cNvSpPr>
          <p:nvPr/>
        </p:nvSpPr>
        <p:spPr bwMode="auto">
          <a:xfrm>
            <a:off x="1628775" y="2590353"/>
            <a:ext cx="885825" cy="319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000000"/>
                </a:solidFill>
                <a:effectLst/>
                <a:latin typeface="+mn-lt"/>
                <a:ea typeface="Calibri" pitchFamily="34" charset="0"/>
                <a:cs typeface="Times New Roman" pitchFamily="18" charset="0"/>
              </a:rPr>
              <a:t>PE team work to implement EnMS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63" name="AutoShape 51"/>
          <p:cNvSpPr>
            <a:spLocks noChangeShapeType="1"/>
          </p:cNvSpPr>
          <p:nvPr/>
        </p:nvSpPr>
        <p:spPr bwMode="auto">
          <a:xfrm>
            <a:off x="1647825" y="2876103"/>
            <a:ext cx="879475" cy="0"/>
          </a:xfrm>
          <a:prstGeom prst="straightConnector1">
            <a:avLst/>
          </a:prstGeom>
          <a:noFill/>
          <a:ln w="1905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 name="Text Box 50"/>
          <p:cNvSpPr txBox="1">
            <a:spLocks noChangeArrowheads="1"/>
          </p:cNvSpPr>
          <p:nvPr/>
        </p:nvSpPr>
        <p:spPr bwMode="auto">
          <a:xfrm>
            <a:off x="3282950" y="2584003"/>
            <a:ext cx="908050" cy="319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000000"/>
                </a:solidFill>
                <a:effectLst/>
                <a:latin typeface="+mn-lt"/>
                <a:ea typeface="Calibri" pitchFamily="34" charset="0"/>
                <a:cs typeface="Times New Roman" pitchFamily="18" charset="0"/>
              </a:rPr>
              <a:t>PE team work to implement EnMS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65" name="AutoShape 49"/>
          <p:cNvSpPr>
            <a:spLocks noChangeShapeType="1"/>
          </p:cNvSpPr>
          <p:nvPr/>
        </p:nvSpPr>
        <p:spPr bwMode="auto">
          <a:xfrm>
            <a:off x="3298825" y="2869753"/>
            <a:ext cx="879475" cy="0"/>
          </a:xfrm>
          <a:prstGeom prst="straightConnector1">
            <a:avLst/>
          </a:prstGeom>
          <a:noFill/>
          <a:ln w="1905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 name="Text Box 48"/>
          <p:cNvSpPr txBox="1">
            <a:spLocks noChangeArrowheads="1"/>
          </p:cNvSpPr>
          <p:nvPr/>
        </p:nvSpPr>
        <p:spPr bwMode="auto">
          <a:xfrm>
            <a:off x="4992688" y="2584003"/>
            <a:ext cx="887412" cy="319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000000"/>
                </a:solidFill>
                <a:effectLst/>
                <a:latin typeface="+mn-lt"/>
                <a:ea typeface="Calibri" pitchFamily="34" charset="0"/>
                <a:cs typeface="Times New Roman" pitchFamily="18" charset="0"/>
              </a:rPr>
              <a:t>PE team work to implement EnMS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67" name="AutoShape 47"/>
          <p:cNvSpPr>
            <a:spLocks noChangeShapeType="1"/>
          </p:cNvSpPr>
          <p:nvPr/>
        </p:nvSpPr>
        <p:spPr bwMode="auto">
          <a:xfrm>
            <a:off x="5035550" y="2869753"/>
            <a:ext cx="879475" cy="0"/>
          </a:xfrm>
          <a:prstGeom prst="straightConnector1">
            <a:avLst/>
          </a:prstGeom>
          <a:noFill/>
          <a:ln w="1905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 name="Text Box 46"/>
          <p:cNvSpPr txBox="1">
            <a:spLocks noChangeArrowheads="1"/>
          </p:cNvSpPr>
          <p:nvPr/>
        </p:nvSpPr>
        <p:spPr bwMode="auto">
          <a:xfrm>
            <a:off x="6764338" y="2572891"/>
            <a:ext cx="925512"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000000"/>
                </a:solidFill>
                <a:effectLst/>
                <a:latin typeface="+mn-lt"/>
                <a:ea typeface="Calibri" pitchFamily="34" charset="0"/>
                <a:cs typeface="Times New Roman" pitchFamily="18" charset="0"/>
              </a:rPr>
              <a:t>PE team work to implement EnMS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69" name="AutoShape 45"/>
          <p:cNvSpPr>
            <a:spLocks noChangeShapeType="1"/>
          </p:cNvSpPr>
          <p:nvPr/>
        </p:nvSpPr>
        <p:spPr bwMode="auto">
          <a:xfrm>
            <a:off x="6737350" y="2858641"/>
            <a:ext cx="879475" cy="0"/>
          </a:xfrm>
          <a:prstGeom prst="straightConnector1">
            <a:avLst/>
          </a:prstGeom>
          <a:noFill/>
          <a:ln w="1905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0" name="Group 37"/>
          <p:cNvGrpSpPr>
            <a:grpSpLocks/>
          </p:cNvGrpSpPr>
          <p:nvPr/>
        </p:nvGrpSpPr>
        <p:grpSpPr bwMode="auto">
          <a:xfrm>
            <a:off x="7861300" y="2323653"/>
            <a:ext cx="685800" cy="638175"/>
            <a:chOff x="13296" y="3916"/>
            <a:chExt cx="1080" cy="1005"/>
          </a:xfrm>
        </p:grpSpPr>
        <p:sp>
          <p:nvSpPr>
            <p:cNvPr id="71" name="AutoShape 44"/>
            <p:cNvSpPr>
              <a:spLocks noChangeArrowheads="1"/>
            </p:cNvSpPr>
            <p:nvPr/>
          </p:nvSpPr>
          <p:spPr bwMode="auto">
            <a:xfrm>
              <a:off x="13296" y="4129"/>
              <a:ext cx="1080" cy="774"/>
            </a:xfrm>
            <a:prstGeom prst="diamond">
              <a:avLst/>
            </a:prstGeom>
            <a:solidFill>
              <a:srgbClr val="800080"/>
            </a:solidFill>
            <a:ln w="9525">
              <a:solidFill>
                <a:srgbClr val="80008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2" name="Line 43"/>
            <p:cNvSpPr>
              <a:spLocks noChangeShapeType="1"/>
            </p:cNvSpPr>
            <p:nvPr/>
          </p:nvSpPr>
          <p:spPr bwMode="auto">
            <a:xfrm>
              <a:off x="14145" y="3916"/>
              <a:ext cx="0" cy="2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3" name="Line 42"/>
            <p:cNvSpPr>
              <a:spLocks noChangeShapeType="1"/>
            </p:cNvSpPr>
            <p:nvPr/>
          </p:nvSpPr>
          <p:spPr bwMode="auto">
            <a:xfrm>
              <a:off x="13497" y="3916"/>
              <a:ext cx="0" cy="2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6" name="Rectangle 40"/>
            <p:cNvSpPr>
              <a:spLocks noChangeArrowheads="1"/>
            </p:cNvSpPr>
            <p:nvPr/>
          </p:nvSpPr>
          <p:spPr bwMode="auto">
            <a:xfrm>
              <a:off x="13646" y="4806"/>
              <a:ext cx="350" cy="1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Rectangle 39"/>
            <p:cNvSpPr>
              <a:spLocks noChangeArrowheads="1"/>
            </p:cNvSpPr>
            <p:nvPr/>
          </p:nvSpPr>
          <p:spPr bwMode="auto">
            <a:xfrm>
              <a:off x="13646" y="4117"/>
              <a:ext cx="350" cy="1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AutoShape 38"/>
            <p:cNvSpPr>
              <a:spLocks noChangeAspect="1" noChangeArrowheads="1"/>
            </p:cNvSpPr>
            <p:nvPr/>
          </p:nvSpPr>
          <p:spPr bwMode="auto">
            <a:xfrm>
              <a:off x="13396" y="4278"/>
              <a:ext cx="769" cy="436"/>
            </a:xfrm>
            <a:prstGeom prst="flowChartProcess">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8000"/>
                  </a:solidFill>
                  <a:miter lim="800000"/>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81382" tIns="40691"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FFFFFF"/>
                  </a:solidFill>
                  <a:effectLst/>
                  <a:latin typeface="+mn-lt"/>
                  <a:ea typeface="SimSun" pitchFamily="2" charset="-122"/>
                  <a:cs typeface="Arial" pitchFamily="34" charset="0"/>
                </a:rPr>
                <a:t>EXAM</a:t>
              </a:r>
              <a:endParaRPr kumimoji="0" lang="en-US" altLang="en-US" sz="800" b="0" i="0" u="none" strike="noStrike" cap="none" normalizeH="0" baseline="0" dirty="0" smtClean="0">
                <a:ln>
                  <a:noFill/>
                </a:ln>
                <a:solidFill>
                  <a:schemeClr val="tx1"/>
                </a:solidFill>
                <a:effectLst/>
                <a:latin typeface="+mn-lt"/>
                <a:cs typeface="Arial" pitchFamily="34" charset="0"/>
              </a:endParaRPr>
            </a:p>
          </p:txBody>
        </p:sp>
        <p:sp>
          <p:nvSpPr>
            <p:cNvPr id="74" name="Text Box 41"/>
            <p:cNvSpPr txBox="1">
              <a:spLocks noChangeArrowheads="1"/>
            </p:cNvSpPr>
            <p:nvPr/>
          </p:nvSpPr>
          <p:spPr bwMode="auto">
            <a:xfrm>
              <a:off x="13461" y="3943"/>
              <a:ext cx="68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½ day</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grpSp>
      <p:sp>
        <p:nvSpPr>
          <p:cNvPr id="80" name="Line 36"/>
          <p:cNvSpPr>
            <a:spLocks noChangeShapeType="1"/>
          </p:cNvSpPr>
          <p:nvPr/>
        </p:nvSpPr>
        <p:spPr bwMode="auto">
          <a:xfrm>
            <a:off x="68263" y="2341116"/>
            <a:ext cx="8618537" cy="0"/>
          </a:xfrm>
          <a:prstGeom prst="line">
            <a:avLst/>
          </a:prstGeom>
          <a:noFill/>
          <a:ln w="19050">
            <a:solidFill>
              <a:srgbClr val="000000"/>
            </a:solidFill>
            <a:round/>
            <a:headEnd/>
            <a:tailEnd type="triangle" w="lg"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82" name="Group 33"/>
          <p:cNvGrpSpPr>
            <a:grpSpLocks/>
          </p:cNvGrpSpPr>
          <p:nvPr/>
        </p:nvGrpSpPr>
        <p:grpSpPr bwMode="auto">
          <a:xfrm>
            <a:off x="-19050" y="2534791"/>
            <a:ext cx="933450" cy="357187"/>
            <a:chOff x="720" y="4249"/>
            <a:chExt cx="1371" cy="563"/>
          </a:xfrm>
        </p:grpSpPr>
        <p:sp>
          <p:nvSpPr>
            <p:cNvPr id="84" name="AutoShape 35"/>
            <p:cNvSpPr>
              <a:spLocks noChangeArrowheads="1"/>
            </p:cNvSpPr>
            <p:nvPr/>
          </p:nvSpPr>
          <p:spPr bwMode="auto">
            <a:xfrm>
              <a:off x="868" y="4249"/>
              <a:ext cx="1223" cy="563"/>
            </a:xfrm>
            <a:prstGeom prst="homePlate">
              <a:avLst>
                <a:gd name="adj" fmla="val 117867"/>
              </a:avLst>
            </a:prstGeom>
            <a:solidFill>
              <a:schemeClr val="accent1">
                <a:lumMod val="20000"/>
                <a:lumOff val="80000"/>
              </a:schemeClr>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003366"/>
                    </a:outerShdw>
                  </a:effectLst>
                </a14:hiddenEffects>
              </a:ext>
            </a:extLst>
          </p:spPr>
          <p:txBody>
            <a:bodyPr vert="horz" wrap="square" lIns="91440" tIns="45720" rIns="91440" bIns="45720" numCol="1" anchor="ctr" anchorCtr="0" compatLnSpc="1">
              <a:prstTxWarp prst="textNoShape">
                <a:avLst/>
              </a:prstTxWarp>
            </a:bodyPr>
            <a:lstStyle/>
            <a:p>
              <a:endParaRPr lang="en-US">
                <a:latin typeface="+mn-lt"/>
              </a:endParaRPr>
            </a:p>
          </p:txBody>
        </p:sp>
        <p:sp>
          <p:nvSpPr>
            <p:cNvPr id="85" name="Text Box 34"/>
            <p:cNvSpPr txBox="1">
              <a:spLocks noChangeArrowheads="1"/>
            </p:cNvSpPr>
            <p:nvPr/>
          </p:nvSpPr>
          <p:spPr bwMode="auto">
            <a:xfrm>
              <a:off x="720" y="4370"/>
              <a:ext cx="1303" cy="314"/>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808080"/>
                  </a:solidFill>
                  <a:miter lim="800000"/>
                  <a:headEnd/>
                  <a:tailEnd/>
                </a14:hiddenLine>
              </a:ext>
            </a:extLst>
          </p:spPr>
          <p:txBody>
            <a:bodyPr vert="horz" wrap="square" lIns="81382" tIns="40691" rIns="81382" bIns="4069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800" b="1" i="0" u="none" strike="noStrike" cap="none" normalizeH="0" baseline="0" dirty="0" smtClean="0">
                  <a:ln>
                    <a:noFill/>
                  </a:ln>
                  <a:solidFill>
                    <a:srgbClr val="000000"/>
                  </a:solidFill>
                  <a:effectLst/>
                  <a:latin typeface="+mn-lt"/>
                  <a:ea typeface="Calibri" pitchFamily="34" charset="0"/>
                  <a:cs typeface="Arial" pitchFamily="34" charset="0"/>
                </a:rPr>
                <a:t>Preparation</a:t>
              </a:r>
              <a:endParaRPr kumimoji="0" lang="en-US" altLang="en-US" b="0" i="0" u="none" strike="noStrike" cap="none" normalizeH="0" baseline="0" dirty="0" smtClean="0">
                <a:ln>
                  <a:noFill/>
                </a:ln>
                <a:solidFill>
                  <a:schemeClr val="tx1"/>
                </a:solidFill>
                <a:effectLst/>
                <a:latin typeface="+mn-lt"/>
                <a:cs typeface="Arial" pitchFamily="34" charset="0"/>
              </a:endParaRPr>
            </a:p>
          </p:txBody>
        </p:sp>
      </p:grpSp>
      <p:sp>
        <p:nvSpPr>
          <p:cNvPr id="87" name="AutoShape 31"/>
          <p:cNvSpPr>
            <a:spLocks noChangeArrowheads="1"/>
          </p:cNvSpPr>
          <p:nvPr/>
        </p:nvSpPr>
        <p:spPr bwMode="auto">
          <a:xfrm rot="5400000">
            <a:off x="1882775" y="2977704"/>
            <a:ext cx="319088" cy="1825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88" name="Group 28"/>
          <p:cNvGrpSpPr>
            <a:grpSpLocks/>
          </p:cNvGrpSpPr>
          <p:nvPr/>
        </p:nvGrpSpPr>
        <p:grpSpPr bwMode="auto">
          <a:xfrm>
            <a:off x="1828800" y="1687066"/>
            <a:ext cx="469900" cy="501650"/>
            <a:chOff x="1620" y="8640"/>
            <a:chExt cx="1132" cy="1184"/>
          </a:xfrm>
        </p:grpSpPr>
        <p:pic>
          <p:nvPicPr>
            <p:cNvPr id="2078" name="Picture 30" descr="MC9000166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 y="9000"/>
              <a:ext cx="1132" cy="824"/>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MC90039707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0" y="8640"/>
              <a:ext cx="683" cy="6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0" name="Group 22"/>
          <p:cNvGrpSpPr>
            <a:grpSpLocks/>
          </p:cNvGrpSpPr>
          <p:nvPr/>
        </p:nvGrpSpPr>
        <p:grpSpPr bwMode="auto">
          <a:xfrm>
            <a:off x="5029200" y="1652141"/>
            <a:ext cx="469900" cy="501650"/>
            <a:chOff x="1620" y="8640"/>
            <a:chExt cx="1132" cy="1184"/>
          </a:xfrm>
        </p:grpSpPr>
        <p:pic>
          <p:nvPicPr>
            <p:cNvPr id="2072" name="Picture 24" descr="MC9000166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 y="9000"/>
              <a:ext cx="1132" cy="824"/>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MC90039707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0" y="8640"/>
              <a:ext cx="683" cy="6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1" name="Group 19"/>
          <p:cNvGrpSpPr>
            <a:grpSpLocks/>
          </p:cNvGrpSpPr>
          <p:nvPr/>
        </p:nvGrpSpPr>
        <p:grpSpPr bwMode="auto">
          <a:xfrm>
            <a:off x="6705600" y="1628328"/>
            <a:ext cx="469900" cy="501650"/>
            <a:chOff x="1620" y="8640"/>
            <a:chExt cx="1132" cy="1184"/>
          </a:xfrm>
        </p:grpSpPr>
        <p:pic>
          <p:nvPicPr>
            <p:cNvPr id="2069" name="Picture 21" descr="MC9000166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 y="9000"/>
              <a:ext cx="1132" cy="824"/>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MC90039707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0" y="8640"/>
              <a:ext cx="683" cy="675"/>
            </a:xfrm>
            <a:prstGeom prst="rect">
              <a:avLst/>
            </a:prstGeom>
            <a:noFill/>
            <a:extLst>
              <a:ext uri="{909E8E84-426E-40DD-AFC4-6F175D3DCCD1}">
                <a14:hiddenFill xmlns:a14="http://schemas.microsoft.com/office/drawing/2010/main">
                  <a:solidFill>
                    <a:srgbClr val="FFFFFF"/>
                  </a:solidFill>
                </a14:hiddenFill>
              </a:ext>
            </a:extLst>
          </p:spPr>
        </p:pic>
      </p:grpSp>
      <p:sp>
        <p:nvSpPr>
          <p:cNvPr id="2048" name="AutoShape 18"/>
          <p:cNvSpPr>
            <a:spLocks noChangeArrowheads="1"/>
          </p:cNvSpPr>
          <p:nvPr/>
        </p:nvSpPr>
        <p:spPr bwMode="auto">
          <a:xfrm rot="5400000">
            <a:off x="3562350" y="2974529"/>
            <a:ext cx="319088" cy="1825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49" name="AutoShape 17"/>
          <p:cNvSpPr>
            <a:spLocks noChangeArrowheads="1"/>
          </p:cNvSpPr>
          <p:nvPr/>
        </p:nvSpPr>
        <p:spPr bwMode="auto">
          <a:xfrm rot="5400000">
            <a:off x="5302250" y="2991992"/>
            <a:ext cx="319087" cy="1825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50" name="AutoShape 16"/>
          <p:cNvSpPr>
            <a:spLocks noChangeArrowheads="1"/>
          </p:cNvSpPr>
          <p:nvPr/>
        </p:nvSpPr>
        <p:spPr bwMode="auto">
          <a:xfrm rot="5400000">
            <a:off x="7000875" y="2982467"/>
            <a:ext cx="319087" cy="1825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51" name="AutoShape 15"/>
          <p:cNvSpPr>
            <a:spLocks noChangeArrowheads="1"/>
          </p:cNvSpPr>
          <p:nvPr/>
        </p:nvSpPr>
        <p:spPr bwMode="auto">
          <a:xfrm rot="5400000">
            <a:off x="8045450" y="2997706"/>
            <a:ext cx="319087" cy="1825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DE9D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52" name="Text Box 14"/>
          <p:cNvSpPr txBox="1">
            <a:spLocks noChangeArrowheads="1"/>
          </p:cNvSpPr>
          <p:nvPr/>
        </p:nvSpPr>
        <p:spPr bwMode="auto">
          <a:xfrm>
            <a:off x="161925" y="5449416"/>
            <a:ext cx="7239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1" i="0" u="sng" strike="noStrike" cap="none" normalizeH="0" baseline="0" smtClean="0">
                <a:ln>
                  <a:noFill/>
                </a:ln>
                <a:solidFill>
                  <a:srgbClr val="000000"/>
                </a:solidFill>
                <a:effectLst/>
                <a:latin typeface="+mn-lt"/>
                <a:ea typeface="Calibri" pitchFamily="34" charset="0"/>
                <a:cs typeface="Times New Roman" pitchFamily="18" charset="0"/>
              </a:rPr>
              <a:t>Legend</a:t>
            </a:r>
            <a:endParaRPr kumimoji="0" lang="en-US" altLang="en-US" b="0" i="0" u="none" strike="noStrike" cap="none" normalizeH="0" baseline="0" smtClean="0">
              <a:ln>
                <a:noFill/>
              </a:ln>
              <a:solidFill>
                <a:srgbClr val="000000"/>
              </a:solidFill>
              <a:effectLst/>
              <a:latin typeface="+mn-lt"/>
              <a:cs typeface="Arial" pitchFamily="34" charset="0"/>
            </a:endParaRPr>
          </a:p>
        </p:txBody>
      </p:sp>
      <p:sp>
        <p:nvSpPr>
          <p:cNvPr id="2053" name="Text Box 13"/>
          <p:cNvSpPr txBox="1">
            <a:spLocks noChangeArrowheads="1"/>
          </p:cNvSpPr>
          <p:nvPr/>
        </p:nvSpPr>
        <p:spPr bwMode="auto">
          <a:xfrm>
            <a:off x="3689350" y="5769864"/>
            <a:ext cx="240665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Ongoing and periodic communication through webinars, emails and phone calls between  international trainers and PE teams to review progress, discuss issues and provide guidance.</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grpSp>
        <p:nvGrpSpPr>
          <p:cNvPr id="2054" name="Group 10"/>
          <p:cNvGrpSpPr>
            <a:grpSpLocks/>
          </p:cNvGrpSpPr>
          <p:nvPr/>
        </p:nvGrpSpPr>
        <p:grpSpPr bwMode="auto">
          <a:xfrm>
            <a:off x="3067050" y="5785966"/>
            <a:ext cx="469900" cy="501650"/>
            <a:chOff x="1620" y="8640"/>
            <a:chExt cx="1132" cy="1184"/>
          </a:xfrm>
        </p:grpSpPr>
        <p:pic>
          <p:nvPicPr>
            <p:cNvPr id="2060" name="Picture 12" descr="MC9000166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 y="9000"/>
              <a:ext cx="1132" cy="82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MC90039707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0" y="8640"/>
              <a:ext cx="683" cy="675"/>
            </a:xfrm>
            <a:prstGeom prst="rect">
              <a:avLst/>
            </a:prstGeom>
            <a:noFill/>
            <a:extLst>
              <a:ext uri="{909E8E84-426E-40DD-AFC4-6F175D3DCCD1}">
                <a14:hiddenFill xmlns:a14="http://schemas.microsoft.com/office/drawing/2010/main">
                  <a:solidFill>
                    <a:srgbClr val="FFFFFF"/>
                  </a:solidFill>
                </a14:hiddenFill>
              </a:ext>
            </a:extLst>
          </p:spPr>
        </p:pic>
      </p:grpSp>
      <p:sp>
        <p:nvSpPr>
          <p:cNvPr id="2055" name="Text Box 9"/>
          <p:cNvSpPr txBox="1">
            <a:spLocks noChangeArrowheads="1"/>
          </p:cNvSpPr>
          <p:nvPr/>
        </p:nvSpPr>
        <p:spPr bwMode="auto">
          <a:xfrm>
            <a:off x="107950" y="5762153"/>
            <a:ext cx="635000" cy="209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1" i="0" u="none" strike="noStrike" cap="none" normalizeH="0" baseline="0" smtClean="0">
                <a:ln>
                  <a:noFill/>
                </a:ln>
                <a:solidFill>
                  <a:srgbClr val="000000"/>
                </a:solidFill>
                <a:effectLst/>
                <a:latin typeface="+mn-lt"/>
                <a:ea typeface="Calibri" pitchFamily="34" charset="0"/>
                <a:cs typeface="Times New Roman" pitchFamily="18" charset="0"/>
              </a:rPr>
              <a:t>PE team </a:t>
            </a:r>
            <a:endParaRPr kumimoji="0" lang="en-US" altLang="en-US" b="0" i="0" u="none" strike="noStrike" cap="none" normalizeH="0" baseline="0" smtClean="0">
              <a:ln>
                <a:noFill/>
              </a:ln>
              <a:solidFill>
                <a:srgbClr val="000000"/>
              </a:solidFill>
              <a:effectLst/>
              <a:latin typeface="+mn-lt"/>
              <a:cs typeface="Arial" pitchFamily="34" charset="0"/>
            </a:endParaRPr>
          </a:p>
        </p:txBody>
      </p:sp>
      <p:sp>
        <p:nvSpPr>
          <p:cNvPr id="2056" name="Text Box 8"/>
          <p:cNvSpPr txBox="1">
            <a:spLocks noChangeArrowheads="1"/>
          </p:cNvSpPr>
          <p:nvPr/>
        </p:nvSpPr>
        <p:spPr bwMode="auto">
          <a:xfrm>
            <a:off x="819150" y="5781203"/>
            <a:ext cx="21209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A Partner Enterprise (PE) team is formed by the PE’s staff participating in the EXPERT program plus 1-2 national consultants trainees.  </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2057" name="AutoShape 7"/>
          <p:cNvSpPr>
            <a:spLocks noChangeShapeType="1"/>
          </p:cNvSpPr>
          <p:nvPr/>
        </p:nvSpPr>
        <p:spPr bwMode="auto">
          <a:xfrm>
            <a:off x="133350" y="5373216"/>
            <a:ext cx="2914650" cy="0"/>
          </a:xfrm>
          <a:prstGeom prst="straightConnector1">
            <a:avLst/>
          </a:prstGeom>
          <a:noFill/>
          <a:ln w="19050">
            <a:solidFill>
              <a:srgbClr val="0698DF"/>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sp>
        <p:nvSpPr>
          <p:cNvPr id="2061" name="AutoShape 5"/>
          <p:cNvSpPr>
            <a:spLocks noChangeArrowheads="1"/>
          </p:cNvSpPr>
          <p:nvPr/>
        </p:nvSpPr>
        <p:spPr bwMode="auto">
          <a:xfrm rot="5400000">
            <a:off x="7089775" y="2115691"/>
            <a:ext cx="169863" cy="1730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62" name="AutoShape 4"/>
          <p:cNvSpPr>
            <a:spLocks noChangeArrowheads="1"/>
          </p:cNvSpPr>
          <p:nvPr/>
        </p:nvSpPr>
        <p:spPr bwMode="auto">
          <a:xfrm rot="5400000">
            <a:off x="5422900" y="2115691"/>
            <a:ext cx="169863" cy="1730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63" name="AutoShape 3"/>
          <p:cNvSpPr>
            <a:spLocks noChangeArrowheads="1"/>
          </p:cNvSpPr>
          <p:nvPr/>
        </p:nvSpPr>
        <p:spPr bwMode="auto">
          <a:xfrm rot="5400000">
            <a:off x="3679825" y="2106166"/>
            <a:ext cx="169863" cy="1730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64" name="AutoShape 2"/>
          <p:cNvSpPr>
            <a:spLocks noChangeArrowheads="1"/>
          </p:cNvSpPr>
          <p:nvPr/>
        </p:nvSpPr>
        <p:spPr bwMode="auto">
          <a:xfrm rot="5400000">
            <a:off x="2003425" y="2106166"/>
            <a:ext cx="169863" cy="17303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066" name="Rectangle 9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896655" rIns="720498" bIns="896655"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6" name="Rectangle 2"/>
          <p:cNvSpPr>
            <a:spLocks noChangeArrowheads="1"/>
          </p:cNvSpPr>
          <p:nvPr/>
        </p:nvSpPr>
        <p:spPr bwMode="auto">
          <a:xfrm>
            <a:off x="0" y="1019200"/>
            <a:ext cx="914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Font typeface="Wingdings" pitchFamily="2" charset="2"/>
              <a:buChar char="ü"/>
              <a:defRPr sz="3200">
                <a:solidFill>
                  <a:srgbClr val="235373"/>
                </a:solidFill>
                <a:latin typeface="MetaBook-Roman" charset="0"/>
                <a:ea typeface="MS PGothic" pitchFamily="34" charset="-128"/>
                <a:cs typeface="Arial" pitchFamily="34" charset="0"/>
              </a:defRPr>
            </a:lvl1pPr>
            <a:lvl2pPr marL="742950" indent="-285750" eaLnBrk="0" hangingPunct="0">
              <a:spcBef>
                <a:spcPct val="20000"/>
              </a:spcBef>
              <a:buClr>
                <a:schemeClr val="hlink"/>
              </a:buClr>
              <a:buChar char="•"/>
              <a:defRPr sz="2800">
                <a:solidFill>
                  <a:srgbClr val="235373"/>
                </a:solidFill>
                <a:latin typeface="MetaBook-Roman" charset="0"/>
                <a:ea typeface="Arial" pitchFamily="34" charset="0"/>
                <a:cs typeface="Arial" pitchFamily="34" charset="0"/>
              </a:defRPr>
            </a:lvl2pPr>
            <a:lvl3pPr marL="1143000" indent="-228600" eaLnBrk="0" hangingPunct="0">
              <a:spcBef>
                <a:spcPct val="20000"/>
              </a:spcBef>
              <a:buChar char="•"/>
              <a:defRPr sz="2400">
                <a:solidFill>
                  <a:srgbClr val="235373"/>
                </a:solidFill>
                <a:latin typeface="MetaBook-Roman" charset="0"/>
                <a:ea typeface="Arial" pitchFamily="34" charset="0"/>
                <a:cs typeface="Arial" pitchFamily="34" charset="0"/>
              </a:defRPr>
            </a:lvl3pPr>
            <a:lvl4pPr marL="1600200" indent="-228600" eaLnBrk="0" hangingPunct="0">
              <a:spcBef>
                <a:spcPct val="20000"/>
              </a:spcBef>
              <a:buChar char="–"/>
              <a:defRPr sz="2000">
                <a:solidFill>
                  <a:srgbClr val="235373"/>
                </a:solidFill>
                <a:latin typeface="MetaBook-Roman" charset="0"/>
                <a:ea typeface="Arial" pitchFamily="34" charset="0"/>
                <a:cs typeface="Arial" pitchFamily="34" charset="0"/>
              </a:defRPr>
            </a:lvl4pPr>
            <a:lvl5pPr marL="2057400" indent="-228600" eaLnBrk="0" hangingPunct="0">
              <a:spcBef>
                <a:spcPct val="20000"/>
              </a:spcBef>
              <a:buChar char="»"/>
              <a:defRPr sz="2000">
                <a:solidFill>
                  <a:srgbClr val="235373"/>
                </a:solidFill>
                <a:latin typeface="MetaBook-Roman" charset="0"/>
                <a:ea typeface="Arial" pitchFamily="34"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ea typeface="Arial" pitchFamily="34"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ea typeface="Arial" pitchFamily="34"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ea typeface="Arial" pitchFamily="34"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ea typeface="Arial" pitchFamily="34" charset="0"/>
                <a:cs typeface="Arial" pitchFamily="34" charset="0"/>
              </a:defRPr>
            </a:lvl9pPr>
          </a:lstStyle>
          <a:p>
            <a:pPr algn="ctr" eaLnBrk="1" hangingPunct="1">
              <a:lnSpc>
                <a:spcPct val="90000"/>
              </a:lnSpc>
              <a:spcBef>
                <a:spcPct val="0"/>
              </a:spcBef>
              <a:buClrTx/>
              <a:buFont typeface="Wingdings" pitchFamily="2" charset="2"/>
              <a:buNone/>
              <a:defRPr/>
            </a:pPr>
            <a:r>
              <a:rPr lang="en-US" altLang="en-US" dirty="0" smtClean="0">
                <a:solidFill>
                  <a:srgbClr val="2F93D1"/>
                </a:solidFill>
                <a:latin typeface="+mn-lt"/>
                <a:ea typeface="+mn-ea"/>
              </a:rPr>
              <a:t>Integration of skills development and results</a:t>
            </a:r>
          </a:p>
        </p:txBody>
      </p:sp>
      <p:pic>
        <p:nvPicPr>
          <p:cNvPr id="199"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35400" y="1725438"/>
            <a:ext cx="508000" cy="34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88000" y="1725438"/>
            <a:ext cx="508000" cy="34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4400" y="1725438"/>
            <a:ext cx="508000" cy="34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6478" y="5814678"/>
            <a:ext cx="588227" cy="39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8"/>
          <p:cNvSpPr txBox="1">
            <a:spLocks noChangeArrowheads="1"/>
          </p:cNvSpPr>
          <p:nvPr/>
        </p:nvSpPr>
        <p:spPr bwMode="auto">
          <a:xfrm>
            <a:off x="7315200" y="5762153"/>
            <a:ext cx="16859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000000"/>
                </a:solidFill>
                <a:effectLst/>
                <a:latin typeface="+mn-lt"/>
                <a:ea typeface="Calibri" pitchFamily="34" charset="0"/>
                <a:cs typeface="Times New Roman" pitchFamily="18" charset="0"/>
              </a:rPr>
              <a:t>Plant visits by</a:t>
            </a:r>
            <a:r>
              <a:rPr kumimoji="0" lang="en-US" altLang="en-US" sz="900" b="0" i="0" u="none" strike="noStrike" cap="none" normalizeH="0" dirty="0" smtClean="0">
                <a:ln>
                  <a:noFill/>
                </a:ln>
                <a:solidFill>
                  <a:srgbClr val="000000"/>
                </a:solidFill>
                <a:effectLst/>
                <a:latin typeface="+mn-lt"/>
                <a:ea typeface="Calibri" pitchFamily="34" charset="0"/>
                <a:cs typeface="Times New Roman" pitchFamily="18" charset="0"/>
              </a:rPr>
              <a:t> national  EE consultants trainees</a:t>
            </a:r>
            <a:endParaRPr kumimoji="0" lang="en-US" altLang="en-US" b="0" i="0" u="none" strike="noStrike" cap="none" normalizeH="0" baseline="0" dirty="0" smtClean="0">
              <a:ln>
                <a:noFill/>
              </a:ln>
              <a:solidFill>
                <a:srgbClr val="000000"/>
              </a:solidFill>
              <a:effectLst/>
              <a:latin typeface="+mn-lt"/>
              <a:cs typeface="Arial" pitchFamily="34" charset="0"/>
            </a:endParaRPr>
          </a:p>
        </p:txBody>
      </p:sp>
      <p:sp>
        <p:nvSpPr>
          <p:cNvPr id="102" name="AutoShape 7"/>
          <p:cNvSpPr>
            <a:spLocks noChangeShapeType="1"/>
          </p:cNvSpPr>
          <p:nvPr/>
        </p:nvSpPr>
        <p:spPr bwMode="auto">
          <a:xfrm>
            <a:off x="3035808" y="5678016"/>
            <a:ext cx="5760720" cy="0"/>
          </a:xfrm>
          <a:prstGeom prst="straightConnector1">
            <a:avLst/>
          </a:prstGeom>
          <a:noFill/>
          <a:ln w="12700">
            <a:solidFill>
              <a:srgbClr val="0698DF"/>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mn-lt"/>
            </a:endParaRPr>
          </a:p>
        </p:txBody>
      </p:sp>
      <p:cxnSp>
        <p:nvCxnSpPr>
          <p:cNvPr id="3" name="Straight Connector 2"/>
          <p:cNvCxnSpPr/>
          <p:nvPr/>
        </p:nvCxnSpPr>
        <p:spPr bwMode="auto">
          <a:xfrm>
            <a:off x="3048000" y="5373216"/>
            <a:ext cx="0" cy="304800"/>
          </a:xfrm>
          <a:prstGeom prst="line">
            <a:avLst/>
          </a:prstGeom>
          <a:solidFill>
            <a:schemeClr val="accent1"/>
          </a:solidFill>
          <a:ln w="19050" cap="flat" cmpd="sng" algn="ctr">
            <a:solidFill>
              <a:srgbClr val="0698D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65810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20663" b="2304"/>
          <a:stretch/>
        </p:blipFill>
        <p:spPr bwMode="auto">
          <a:xfrm>
            <a:off x="4818888" y="1772816"/>
            <a:ext cx="4237693" cy="2137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a:spLocks noChangeArrowheads="1"/>
          </p:cNvSpPr>
          <p:nvPr/>
        </p:nvSpPr>
        <p:spPr bwMode="auto">
          <a:xfrm>
            <a:off x="0" y="1052736"/>
            <a:ext cx="914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lnSpc>
                <a:spcPct val="85000"/>
              </a:lnSpc>
              <a:spcBef>
                <a:spcPct val="0"/>
              </a:spcBef>
              <a:buClr>
                <a:srgbClr val="008000"/>
              </a:buClr>
              <a:buNone/>
            </a:pPr>
            <a:r>
              <a:rPr lang="en-NZ" altLang="en-US" dirty="0" smtClean="0">
                <a:solidFill>
                  <a:srgbClr val="2F93D1"/>
                </a:solidFill>
                <a:latin typeface="+mn-lt"/>
              </a:rPr>
              <a:t>Ex. </a:t>
            </a:r>
            <a:r>
              <a:rPr lang="en-NZ" altLang="en-US" dirty="0">
                <a:solidFill>
                  <a:srgbClr val="2F93D1"/>
                </a:solidFill>
                <a:latin typeface="+mn-lt"/>
              </a:rPr>
              <a:t>1</a:t>
            </a:r>
            <a:r>
              <a:rPr lang="en-NZ" altLang="en-US" dirty="0" smtClean="0">
                <a:solidFill>
                  <a:srgbClr val="2F93D1"/>
                </a:solidFill>
                <a:latin typeface="+mn-lt"/>
              </a:rPr>
              <a:t>  - Refractory Material, Medium-size Company  </a:t>
            </a:r>
            <a:endParaRPr lang="en-US" altLang="en-US" dirty="0">
              <a:solidFill>
                <a:srgbClr val="2F93D1"/>
              </a:solidFill>
              <a:latin typeface="+mn-lt"/>
            </a:endParaRPr>
          </a:p>
        </p:txBody>
      </p:sp>
      <p:sp>
        <p:nvSpPr>
          <p:cNvPr id="10" name="Text Box 26"/>
          <p:cNvSpPr txBox="1">
            <a:spLocks noChangeArrowheads="1"/>
          </p:cNvSpPr>
          <p:nvPr/>
        </p:nvSpPr>
        <p:spPr bwMode="auto">
          <a:xfrm>
            <a:off x="0" y="2031008"/>
            <a:ext cx="4644008" cy="179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79981" tIns="179981" rIns="0" bIns="0">
            <a:spAutoFit/>
          </a:bodyPr>
          <a:lstStyle>
            <a:lvl1pPr marL="285750" indent="-285750"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ts val="600"/>
              </a:spcBef>
              <a:buClr>
                <a:srgbClr val="00B0F0"/>
              </a:buClr>
            </a:pPr>
            <a:r>
              <a:rPr lang="en-US" sz="1800" dirty="0" smtClean="0">
                <a:solidFill>
                  <a:srgbClr val="000000"/>
                </a:solidFill>
                <a:latin typeface="+mn-lt"/>
              </a:rPr>
              <a:t>Production of fire </a:t>
            </a:r>
            <a:r>
              <a:rPr lang="en-US" sz="1800" dirty="0" err="1" smtClean="0">
                <a:solidFill>
                  <a:srgbClr val="000000"/>
                </a:solidFill>
                <a:latin typeface="+mn-lt"/>
              </a:rPr>
              <a:t>restistant</a:t>
            </a:r>
            <a:r>
              <a:rPr lang="en-US" sz="1800" dirty="0" smtClean="0">
                <a:solidFill>
                  <a:srgbClr val="000000"/>
                </a:solidFill>
                <a:latin typeface="+mn-lt"/>
              </a:rPr>
              <a:t> materials based on sintered dolomite</a:t>
            </a:r>
            <a:endParaRPr lang="en-US" sz="1800" dirty="0">
              <a:solidFill>
                <a:srgbClr val="000000"/>
              </a:solidFill>
              <a:latin typeface="+mn-lt"/>
            </a:endParaRPr>
          </a:p>
          <a:p>
            <a:pPr eaLnBrk="1" hangingPunct="1">
              <a:spcBef>
                <a:spcPts val="600"/>
              </a:spcBef>
              <a:buClr>
                <a:srgbClr val="00B0F0"/>
              </a:buClr>
            </a:pPr>
            <a:r>
              <a:rPr lang="en-GB" altLang="en-US" sz="1800" dirty="0" smtClean="0">
                <a:solidFill>
                  <a:srgbClr val="000000"/>
                </a:solidFill>
                <a:latin typeface="+mn-lt"/>
              </a:rPr>
              <a:t>85 employees</a:t>
            </a:r>
          </a:p>
          <a:p>
            <a:pPr eaLnBrk="1" hangingPunct="1">
              <a:spcBef>
                <a:spcPts val="600"/>
              </a:spcBef>
              <a:buClr>
                <a:srgbClr val="00B0F0"/>
              </a:buClr>
            </a:pPr>
            <a:r>
              <a:rPr lang="en-GB" altLang="en-US" sz="1800" dirty="0" smtClean="0">
                <a:solidFill>
                  <a:srgbClr val="000000"/>
                </a:solidFill>
                <a:latin typeface="+mn-lt"/>
              </a:rPr>
              <a:t>29.3 </a:t>
            </a:r>
            <a:r>
              <a:rPr lang="en-GB" altLang="en-US" sz="1800" dirty="0" err="1" smtClean="0">
                <a:solidFill>
                  <a:srgbClr val="000000"/>
                </a:solidFill>
                <a:latin typeface="+mn-lt"/>
              </a:rPr>
              <a:t>GWh</a:t>
            </a:r>
            <a:r>
              <a:rPr lang="en-GB" altLang="en-US" sz="1800" dirty="0" smtClean="0">
                <a:solidFill>
                  <a:srgbClr val="000000"/>
                </a:solidFill>
                <a:latin typeface="+mn-lt"/>
              </a:rPr>
              <a:t>  2015 consumption of oil </a:t>
            </a:r>
            <a:r>
              <a:rPr lang="en-GB" altLang="en-US" sz="1800" dirty="0">
                <a:solidFill>
                  <a:srgbClr val="000000"/>
                </a:solidFill>
                <a:latin typeface="+mn-lt"/>
              </a:rPr>
              <a:t>&amp;</a:t>
            </a:r>
            <a:r>
              <a:rPr lang="en-GB" altLang="en-US" sz="1800" dirty="0" smtClean="0">
                <a:solidFill>
                  <a:srgbClr val="000000"/>
                </a:solidFill>
                <a:latin typeface="+mn-lt"/>
              </a:rPr>
              <a:t> </a:t>
            </a:r>
            <a:r>
              <a:rPr lang="en-GB" altLang="en-US" sz="1800" dirty="0" err="1" smtClean="0">
                <a:solidFill>
                  <a:srgbClr val="000000"/>
                </a:solidFill>
                <a:latin typeface="+mn-lt"/>
              </a:rPr>
              <a:t>mazut</a:t>
            </a:r>
            <a:endParaRPr lang="en-GB" altLang="en-US" sz="1800" dirty="0" smtClean="0">
              <a:solidFill>
                <a:srgbClr val="000000"/>
              </a:solidFill>
              <a:latin typeface="+mn-lt"/>
            </a:endParaRPr>
          </a:p>
          <a:p>
            <a:pPr eaLnBrk="1" hangingPunct="1">
              <a:spcBef>
                <a:spcPts val="600"/>
              </a:spcBef>
              <a:buClr>
                <a:srgbClr val="00B0F0"/>
              </a:buClr>
            </a:pPr>
            <a:r>
              <a:rPr lang="en-GB" altLang="en-US" sz="1800" dirty="0" smtClean="0">
                <a:solidFill>
                  <a:srgbClr val="000000"/>
                </a:solidFill>
                <a:latin typeface="+mn-lt"/>
              </a:rPr>
              <a:t>3.3 </a:t>
            </a:r>
            <a:r>
              <a:rPr lang="en-GB" altLang="en-US" sz="1800" dirty="0" err="1" smtClean="0">
                <a:solidFill>
                  <a:srgbClr val="000000"/>
                </a:solidFill>
                <a:latin typeface="+mn-lt"/>
              </a:rPr>
              <a:t>GWh</a:t>
            </a:r>
            <a:r>
              <a:rPr lang="en-GB" altLang="en-US" sz="1800" dirty="0" smtClean="0">
                <a:solidFill>
                  <a:srgbClr val="000000"/>
                </a:solidFill>
                <a:latin typeface="+mn-lt"/>
              </a:rPr>
              <a:t> 2015 consumption of electricity </a:t>
            </a:r>
          </a:p>
        </p:txBody>
      </p:sp>
      <p:sp>
        <p:nvSpPr>
          <p:cNvPr id="11" name="Rectangle 9"/>
          <p:cNvSpPr>
            <a:spLocks noChangeArrowheads="1"/>
          </p:cNvSpPr>
          <p:nvPr/>
        </p:nvSpPr>
        <p:spPr bwMode="auto">
          <a:xfrm>
            <a:off x="155575" y="1700808"/>
            <a:ext cx="2889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ct val="0"/>
              </a:spcBef>
              <a:buClrTx/>
              <a:buFontTx/>
              <a:buNone/>
            </a:pPr>
            <a:r>
              <a:rPr lang="en-US" altLang="en-US" sz="2400" b="1" dirty="0" smtClean="0">
                <a:solidFill>
                  <a:srgbClr val="000000"/>
                </a:solidFill>
                <a:latin typeface="+mn-lt"/>
              </a:rPr>
              <a:t>Vardar </a:t>
            </a:r>
            <a:r>
              <a:rPr lang="en-US" altLang="en-US" sz="2400" b="1" dirty="0" err="1" smtClean="0">
                <a:solidFill>
                  <a:srgbClr val="000000"/>
                </a:solidFill>
                <a:latin typeface="+mn-lt"/>
              </a:rPr>
              <a:t>Dolomit</a:t>
            </a:r>
            <a:endParaRPr lang="en-US" altLang="en-US" sz="2400" b="1" dirty="0" smtClean="0">
              <a:solidFill>
                <a:srgbClr val="000000"/>
              </a:solidFill>
              <a:latin typeface="+mn-lt"/>
            </a:endParaRPr>
          </a:p>
        </p:txBody>
      </p:sp>
      <p:graphicFrame>
        <p:nvGraphicFramePr>
          <p:cNvPr id="18" name="Table 17"/>
          <p:cNvGraphicFramePr>
            <a:graphicFrameLocks noGrp="1"/>
          </p:cNvGraphicFramePr>
          <p:nvPr>
            <p:extLst>
              <p:ext uri="{D42A27DB-BD31-4B8C-83A1-F6EECF244321}">
                <p14:modId xmlns:p14="http://schemas.microsoft.com/office/powerpoint/2010/main" val="1137213258"/>
              </p:ext>
            </p:extLst>
          </p:nvPr>
        </p:nvGraphicFramePr>
        <p:xfrm>
          <a:off x="4802188" y="3385021"/>
          <a:ext cx="4264025" cy="3007360"/>
        </p:xfrm>
        <a:graphic>
          <a:graphicData uri="http://schemas.openxmlformats.org/drawingml/2006/table">
            <a:tbl>
              <a:tblPr/>
              <a:tblGrid>
                <a:gridCol w="3225800">
                  <a:extLst>
                    <a:ext uri="{9D8B030D-6E8A-4147-A177-3AD203B41FA5}">
                      <a16:colId xmlns:a16="http://schemas.microsoft.com/office/drawing/2014/main" xmlns="" val="20000"/>
                    </a:ext>
                  </a:extLst>
                </a:gridCol>
                <a:gridCol w="1038225">
                  <a:extLst>
                    <a:ext uri="{9D8B030D-6E8A-4147-A177-3AD203B41FA5}">
                      <a16:colId xmlns:a16="http://schemas.microsoft.com/office/drawing/2014/main" xmlns="" val="20001"/>
                    </a:ext>
                  </a:extLst>
                </a:gridCol>
              </a:tblGrid>
              <a:tr h="455612">
                <a:tc gridSpan="2">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mn-lt"/>
                          <a:cs typeface="Times New Roman" pitchFamily="18" charset="0"/>
                        </a:rPr>
                        <a:t>Vardar </a:t>
                      </a:r>
                      <a:r>
                        <a:rPr kumimoji="0" lang="en-US" altLang="en-US" sz="1800" b="1" i="0" u="none" strike="noStrike" cap="none" normalizeH="0" baseline="0" dirty="0" err="1" smtClean="0">
                          <a:ln>
                            <a:noFill/>
                          </a:ln>
                          <a:solidFill>
                            <a:srgbClr val="FFFFFF"/>
                          </a:solidFill>
                          <a:effectLst/>
                          <a:latin typeface="+mn-lt"/>
                          <a:cs typeface="Times New Roman" pitchFamily="18" charset="0"/>
                        </a:rPr>
                        <a:t>Dolomit</a:t>
                      </a:r>
                      <a:r>
                        <a:rPr kumimoji="0" lang="en-US" altLang="en-US" sz="1800" b="1" i="0" u="none" strike="noStrike" cap="none" normalizeH="0" baseline="0" dirty="0" smtClean="0">
                          <a:ln>
                            <a:noFill/>
                          </a:ln>
                          <a:solidFill>
                            <a:srgbClr val="FFFFFF"/>
                          </a:solidFill>
                          <a:effectLst/>
                          <a:latin typeface="+mn-lt"/>
                          <a:cs typeface="Times New Roman" pitchFamily="18" charset="0"/>
                        </a:rPr>
                        <a:t> improvements 2016</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B708B"/>
                    </a:solidFill>
                  </a:tcPr>
                </a:tc>
                <a:tc hMerge="1">
                  <a:txBody>
                    <a:bodyPr/>
                    <a:lstStyle/>
                    <a:p>
                      <a:endParaRPr lang="en-US"/>
                    </a:p>
                  </a:txBody>
                  <a:tcPr/>
                </a:tc>
                <a:extLst>
                  <a:ext uri="{0D108BD9-81ED-4DB2-BD59-A6C34878D82A}">
                    <a16:rowId xmlns:a16="http://schemas.microsoft.com/office/drawing/2014/main" xmlns="" val="10000"/>
                  </a:ext>
                </a:extLst>
              </a:tr>
              <a:tr h="357188">
                <a:tc gridSpan="2">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Energy Management System Implemented</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hMerge="1">
                  <a:txBody>
                    <a:bodyPr/>
                    <a:lstStyle/>
                    <a:p>
                      <a:endParaRPr lang="en-US"/>
                    </a:p>
                  </a:txBody>
                  <a:tcPr/>
                </a:tc>
                <a:extLst>
                  <a:ext uri="{0D108BD9-81ED-4DB2-BD59-A6C34878D82A}">
                    <a16:rowId xmlns:a16="http://schemas.microsoft.com/office/drawing/2014/main" xmlns="" val="10001"/>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Arial" pitchFamily="34" charset="0"/>
                        </a:rPr>
                        <a:t>No. of Measures/Projects</a:t>
                      </a:r>
                    </a:p>
                  </a:txBody>
                  <a:tcPr marL="91426" marR="91426" marT="45714" marB="45714"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21</a:t>
                      </a:r>
                    </a:p>
                  </a:txBody>
                  <a:tcPr marL="91426" marR="91426" marT="45714" marB="45714"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2"/>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Total Capital Investment (EUR)</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5,600</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3"/>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Gross Monetary Savings (EUR)</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89,655</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4"/>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Times New Roman" pitchFamily="18" charset="0"/>
                        </a:rPr>
                        <a:t>Overall Payback Period (in years)</a:t>
                      </a:r>
                      <a:endParaRPr kumimoji="0" lang="en-US" altLang="en-US" sz="1600" b="0"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0.06</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5"/>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2016 Electricity Savings Nor. (MWh)</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248</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6"/>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Times New Roman" pitchFamily="18" charset="0"/>
                        </a:rPr>
                        <a:t>2016 GHG Reductions (tons CO</a:t>
                      </a:r>
                      <a:r>
                        <a:rPr kumimoji="0" lang="en-US" altLang="en-US" sz="1600" b="0" i="0" u="none" strike="noStrike" cap="none" normalizeH="0" baseline="-25000" dirty="0" smtClean="0">
                          <a:ln>
                            <a:noFill/>
                          </a:ln>
                          <a:solidFill>
                            <a:srgbClr val="000000"/>
                          </a:solidFill>
                          <a:effectLst/>
                          <a:latin typeface="+mn-lt"/>
                          <a:cs typeface="Times New Roman" pitchFamily="18" charset="0"/>
                        </a:rPr>
                        <a:t>2</a:t>
                      </a:r>
                      <a:r>
                        <a:rPr kumimoji="0" lang="en-US" altLang="en-US" sz="1600" b="0" i="0" u="none" strike="noStrike" cap="none" normalizeH="0" baseline="0" dirty="0" smtClean="0">
                          <a:ln>
                            <a:noFill/>
                          </a:ln>
                          <a:solidFill>
                            <a:srgbClr val="000000"/>
                          </a:solidFill>
                          <a:effectLst/>
                          <a:latin typeface="+mn-lt"/>
                          <a:cs typeface="Times New Roman" pitchFamily="18" charset="0"/>
                        </a:rPr>
                        <a:t>)  </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320.7</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7"/>
                  </a:ext>
                </a:extLst>
              </a:tr>
            </a:tbl>
          </a:graphicData>
        </a:graphic>
      </p:graphicFrame>
      <p:sp>
        <p:nvSpPr>
          <p:cNvPr id="19" name="Rectangle 1030"/>
          <p:cNvSpPr>
            <a:spLocks noChangeArrowheads="1"/>
          </p:cNvSpPr>
          <p:nvPr/>
        </p:nvSpPr>
        <p:spPr bwMode="auto">
          <a:xfrm>
            <a:off x="4802188" y="4221088"/>
            <a:ext cx="4254393" cy="338137"/>
          </a:xfrm>
          <a:prstGeom prst="rect">
            <a:avLst/>
          </a:prstGeom>
          <a:noFill/>
          <a:ln w="25400" algn="ctr">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0" name="Rectangle 1030"/>
          <p:cNvSpPr>
            <a:spLocks noChangeArrowheads="1"/>
          </p:cNvSpPr>
          <p:nvPr/>
        </p:nvSpPr>
        <p:spPr bwMode="auto">
          <a:xfrm>
            <a:off x="4800600" y="4956048"/>
            <a:ext cx="4255981" cy="311150"/>
          </a:xfrm>
          <a:prstGeom prst="rect">
            <a:avLst/>
          </a:pr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2" name="Rectangle 1030"/>
          <p:cNvSpPr>
            <a:spLocks noChangeArrowheads="1"/>
          </p:cNvSpPr>
          <p:nvPr/>
        </p:nvSpPr>
        <p:spPr bwMode="auto">
          <a:xfrm>
            <a:off x="4809744" y="4599432"/>
            <a:ext cx="4246837" cy="311150"/>
          </a:xfrm>
          <a:prstGeom prst="rect">
            <a:avLst/>
          </a:pr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7" name="Rectangle 1"/>
          <p:cNvSpPr>
            <a:spLocks noChangeArrowheads="1"/>
          </p:cNvSpPr>
          <p:nvPr/>
        </p:nvSpPr>
        <p:spPr bwMode="auto">
          <a:xfrm>
            <a:off x="107503" y="3886200"/>
            <a:ext cx="4176465"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marL="285750" indent="-285750" eaLnBrk="1" hangingPunct="1">
              <a:lnSpc>
                <a:spcPct val="95000"/>
              </a:lnSpc>
              <a:spcBef>
                <a:spcPts val="600"/>
              </a:spcBef>
              <a:buClr>
                <a:srgbClr val="00B0F0"/>
              </a:buClr>
              <a:buFont typeface="Arial" panose="020B0604020202020204" pitchFamily="34" charset="0"/>
              <a:buChar char="•"/>
            </a:pPr>
            <a:r>
              <a:rPr lang="en-US" altLang="en-US" sz="1800" dirty="0" smtClean="0">
                <a:solidFill>
                  <a:srgbClr val="000000"/>
                </a:solidFill>
                <a:latin typeface="+mn-lt"/>
              </a:rPr>
              <a:t>19,655 </a:t>
            </a:r>
            <a:r>
              <a:rPr lang="en-US" altLang="en-US" sz="1800" dirty="0">
                <a:solidFill>
                  <a:srgbClr val="000000"/>
                </a:solidFill>
                <a:latin typeface="+mn-lt"/>
              </a:rPr>
              <a:t>€ </a:t>
            </a:r>
            <a:r>
              <a:rPr lang="en-US" altLang="en-US" sz="1800" dirty="0" smtClean="0">
                <a:solidFill>
                  <a:srgbClr val="000000"/>
                </a:solidFill>
                <a:latin typeface="+mn-lt"/>
              </a:rPr>
              <a:t>from electricity savings (7.5%), normalized</a:t>
            </a:r>
          </a:p>
        </p:txBody>
      </p:sp>
      <p:grpSp>
        <p:nvGrpSpPr>
          <p:cNvPr id="5" name="Group 4"/>
          <p:cNvGrpSpPr/>
          <p:nvPr/>
        </p:nvGrpSpPr>
        <p:grpSpPr>
          <a:xfrm>
            <a:off x="4314256" y="4005067"/>
            <a:ext cx="458527" cy="1136909"/>
            <a:chOff x="4314256" y="4005067"/>
            <a:chExt cx="458527" cy="1136909"/>
          </a:xfrm>
        </p:grpSpPr>
        <p:sp>
          <p:nvSpPr>
            <p:cNvPr id="26" name="Down Arrow 93"/>
            <p:cNvSpPr>
              <a:spLocks noChangeArrowheads="1"/>
            </p:cNvSpPr>
            <p:nvPr/>
          </p:nvSpPr>
          <p:spPr bwMode="auto">
            <a:xfrm rot="5400000">
              <a:off x="4352544" y="3966779"/>
              <a:ext cx="283464" cy="360040"/>
            </a:xfrm>
            <a:prstGeom prst="downArrow">
              <a:avLst>
                <a:gd name="adj1" fmla="val 29790"/>
                <a:gd name="adj2" fmla="val 37672"/>
              </a:avLst>
            </a:prstGeom>
            <a:solidFill>
              <a:srgbClr val="FF0000"/>
            </a:solidFill>
            <a:ln w="9525" algn="ctr">
              <a:solidFill>
                <a:srgbClr val="FF0000"/>
              </a:solidFill>
              <a:round/>
              <a:headEnd/>
              <a:tailEnd/>
            </a:ln>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3" name="Rectangle 2"/>
            <p:cNvSpPr/>
            <p:nvPr/>
          </p:nvSpPr>
          <p:spPr>
            <a:xfrm>
              <a:off x="4604000" y="4105656"/>
              <a:ext cx="72008" cy="103455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604000" y="5065776"/>
              <a:ext cx="168783" cy="762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1"/>
          <p:cNvSpPr>
            <a:spLocks noChangeArrowheads="1"/>
          </p:cNvSpPr>
          <p:nvPr/>
        </p:nvSpPr>
        <p:spPr bwMode="auto">
          <a:xfrm>
            <a:off x="107504" y="5373216"/>
            <a:ext cx="4566792" cy="95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marL="285750" indent="-285750" eaLnBrk="1" hangingPunct="1">
              <a:lnSpc>
                <a:spcPct val="95000"/>
              </a:lnSpc>
              <a:spcBef>
                <a:spcPts val="600"/>
              </a:spcBef>
              <a:buClr>
                <a:srgbClr val="00B050"/>
              </a:buClr>
              <a:buFont typeface="Arial" panose="020B0604020202020204" pitchFamily="34" charset="0"/>
              <a:buChar char="•"/>
            </a:pPr>
            <a:r>
              <a:rPr lang="en-US" altLang="en-US" sz="1800" b="1" dirty="0" smtClean="0">
                <a:solidFill>
                  <a:srgbClr val="000000"/>
                </a:solidFill>
                <a:latin typeface="+mn-lt"/>
              </a:rPr>
              <a:t>In 2017</a:t>
            </a:r>
            <a:r>
              <a:rPr lang="en-US" altLang="en-US" sz="1800" dirty="0" smtClean="0">
                <a:solidFill>
                  <a:srgbClr val="000000"/>
                </a:solidFill>
                <a:latin typeface="+mn-lt"/>
              </a:rPr>
              <a:t>, added oil &amp; </a:t>
            </a:r>
            <a:r>
              <a:rPr lang="en-US" altLang="en-US" sz="1800" dirty="0" err="1" smtClean="0">
                <a:solidFill>
                  <a:srgbClr val="000000"/>
                </a:solidFill>
                <a:latin typeface="+mn-lt"/>
              </a:rPr>
              <a:t>mazut</a:t>
            </a:r>
            <a:r>
              <a:rPr lang="en-US" altLang="en-US" sz="1800" dirty="0" smtClean="0">
                <a:solidFill>
                  <a:srgbClr val="000000"/>
                </a:solidFill>
                <a:latin typeface="+mn-lt"/>
              </a:rPr>
              <a:t> to </a:t>
            </a:r>
            <a:r>
              <a:rPr lang="en-US" altLang="en-US" sz="1800" dirty="0" err="1" smtClean="0">
                <a:solidFill>
                  <a:srgbClr val="000000"/>
                </a:solidFill>
                <a:latin typeface="+mn-lt"/>
              </a:rPr>
              <a:t>EnMS</a:t>
            </a:r>
            <a:r>
              <a:rPr lang="en-US" altLang="en-US" sz="1800" dirty="0" smtClean="0">
                <a:solidFill>
                  <a:srgbClr val="000000"/>
                </a:solidFill>
                <a:latin typeface="+mn-lt"/>
              </a:rPr>
              <a:t> scope </a:t>
            </a:r>
          </a:p>
          <a:p>
            <a:pPr marL="285750" indent="-285750" eaLnBrk="1" hangingPunct="1">
              <a:lnSpc>
                <a:spcPct val="95000"/>
              </a:lnSpc>
              <a:spcBef>
                <a:spcPts val="600"/>
              </a:spcBef>
              <a:buClr>
                <a:srgbClr val="00B050"/>
              </a:buClr>
              <a:buFont typeface="Arial" panose="020B0604020202020204" pitchFamily="34" charset="0"/>
              <a:buChar char="•"/>
            </a:pPr>
            <a:r>
              <a:rPr lang="en-US" altLang="en-US" sz="1800" b="1" dirty="0" smtClean="0">
                <a:solidFill>
                  <a:srgbClr val="000000"/>
                </a:solidFill>
                <a:latin typeface="+mn-lt"/>
              </a:rPr>
              <a:t>174 MWh </a:t>
            </a:r>
            <a:r>
              <a:rPr lang="en-US" altLang="en-US" sz="1800" dirty="0" smtClean="0">
                <a:solidFill>
                  <a:srgbClr val="000000"/>
                </a:solidFill>
                <a:latin typeface="+mn-lt"/>
              </a:rPr>
              <a:t>of normalized energy savings  in </a:t>
            </a:r>
            <a:r>
              <a:rPr lang="en-US" altLang="en-US" sz="1800" u="sng" dirty="0" smtClean="0">
                <a:solidFill>
                  <a:srgbClr val="000000"/>
                </a:solidFill>
                <a:latin typeface="+mn-lt"/>
              </a:rPr>
              <a:t>first 4 months </a:t>
            </a:r>
            <a:r>
              <a:rPr lang="en-US" altLang="en-US" sz="1800" dirty="0" smtClean="0">
                <a:solidFill>
                  <a:srgbClr val="000000"/>
                </a:solidFill>
                <a:latin typeface="+mn-lt"/>
              </a:rPr>
              <a:t>of 2017 with NO investments </a:t>
            </a:r>
            <a:endParaRPr lang="en-US" altLang="en-US" sz="1800" dirty="0">
              <a:solidFill>
                <a:srgbClr val="000000"/>
              </a:solidFill>
              <a:latin typeface="+mn-lt"/>
            </a:endParaRPr>
          </a:p>
        </p:txBody>
      </p:sp>
      <p:sp>
        <p:nvSpPr>
          <p:cNvPr id="36" name="Down Arrow 93"/>
          <p:cNvSpPr>
            <a:spLocks noChangeArrowheads="1"/>
          </p:cNvSpPr>
          <p:nvPr/>
        </p:nvSpPr>
        <p:spPr bwMode="auto">
          <a:xfrm rot="5400000">
            <a:off x="4352544" y="4547408"/>
            <a:ext cx="283464" cy="360040"/>
          </a:xfrm>
          <a:prstGeom prst="downArrow">
            <a:avLst>
              <a:gd name="adj1" fmla="val 29790"/>
              <a:gd name="adj2" fmla="val 37672"/>
            </a:avLst>
          </a:prstGeom>
          <a:solidFill>
            <a:srgbClr val="FF0000"/>
          </a:solidFill>
          <a:ln w="9525" algn="ctr">
            <a:solidFill>
              <a:srgbClr val="FF0000"/>
            </a:solidFill>
            <a:round/>
            <a:headEnd/>
            <a:tailEnd/>
          </a:ln>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3" name="Rectangle 1"/>
          <p:cNvSpPr>
            <a:spLocks noChangeArrowheads="1"/>
          </p:cNvSpPr>
          <p:nvPr/>
        </p:nvSpPr>
        <p:spPr bwMode="auto">
          <a:xfrm>
            <a:off x="107504" y="4491436"/>
            <a:ext cx="4176465" cy="88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marL="285750" indent="-285750" eaLnBrk="1" hangingPunct="1">
              <a:lnSpc>
                <a:spcPct val="95000"/>
              </a:lnSpc>
              <a:spcBef>
                <a:spcPts val="600"/>
              </a:spcBef>
              <a:buClr>
                <a:srgbClr val="00B0F0"/>
              </a:buClr>
              <a:buFont typeface="Arial" panose="020B0604020202020204" pitchFamily="34" charset="0"/>
              <a:buChar char="•"/>
            </a:pPr>
            <a:r>
              <a:rPr lang="en-US" altLang="en-US" sz="1800" dirty="0" smtClean="0">
                <a:solidFill>
                  <a:srgbClr val="000000"/>
                </a:solidFill>
                <a:latin typeface="+mn-lt"/>
              </a:rPr>
              <a:t>70,000 € from power purchase contract savings, due to better electricity demand control and forecasting</a:t>
            </a:r>
            <a:endParaRPr lang="en-US" altLang="en-US" sz="1800" dirty="0">
              <a:solidFill>
                <a:srgbClr val="000000"/>
              </a:solidFill>
              <a:latin typeface="+mn-lt"/>
            </a:endParaRPr>
          </a:p>
        </p:txBody>
      </p:sp>
      <p:grpSp>
        <p:nvGrpSpPr>
          <p:cNvPr id="24" name="Group 23"/>
          <p:cNvGrpSpPr/>
          <p:nvPr/>
        </p:nvGrpSpPr>
        <p:grpSpPr>
          <a:xfrm>
            <a:off x="4310633" y="1673352"/>
            <a:ext cx="4771599" cy="3960684"/>
            <a:chOff x="4310633" y="1628800"/>
            <a:chExt cx="4771599" cy="3960684"/>
          </a:xfrm>
        </p:grpSpPr>
        <p:grpSp>
          <p:nvGrpSpPr>
            <p:cNvPr id="25" name="Group 24"/>
            <p:cNvGrpSpPr/>
            <p:nvPr/>
          </p:nvGrpSpPr>
          <p:grpSpPr>
            <a:xfrm>
              <a:off x="4572000" y="1628800"/>
              <a:ext cx="4510232" cy="3960684"/>
              <a:chOff x="4525545" y="1628800"/>
              <a:chExt cx="4510232" cy="3960684"/>
            </a:xfrm>
          </p:grpSpPr>
          <p:sp>
            <p:nvSpPr>
              <p:cNvPr id="29" name="Rectangle 28"/>
              <p:cNvSpPr/>
              <p:nvPr/>
            </p:nvSpPr>
            <p:spPr>
              <a:xfrm>
                <a:off x="4711943" y="5157192"/>
                <a:ext cx="4323834" cy="4322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1943" y="1628800"/>
                <a:ext cx="4323834" cy="3564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a:xfrm>
                <a:off x="4525545" y="5228956"/>
                <a:ext cx="4418041" cy="329321"/>
              </a:xfrm>
              <a:prstGeom prst="rect">
                <a:avLst/>
              </a:prstGeom>
            </p:spPr>
            <p:txBody>
              <a:bodyPr wrap="square">
                <a:spAutoFit/>
              </a:bodyPr>
              <a:lstStyle/>
              <a:p>
                <a:pPr algn="ctr"/>
                <a:r>
                  <a:rPr lang="en-US" altLang="en-US" sz="1400" b="1" dirty="0" smtClean="0">
                    <a:solidFill>
                      <a:srgbClr val="000000"/>
                    </a:solidFill>
                    <a:latin typeface="+mn-lt"/>
                  </a:rPr>
                  <a:t>Improvement of Energy Management Practices </a:t>
                </a:r>
                <a:endParaRPr lang="en-US" sz="1400" b="1" dirty="0">
                  <a:latin typeface="+mn-lt"/>
                </a:endParaRPr>
              </a:p>
            </p:txBody>
          </p:sp>
        </p:grpSp>
        <p:sp>
          <p:nvSpPr>
            <p:cNvPr id="28" name="Rectangle 27"/>
            <p:cNvSpPr/>
            <p:nvPr/>
          </p:nvSpPr>
          <p:spPr>
            <a:xfrm>
              <a:off x="4310633" y="3900217"/>
              <a:ext cx="477391" cy="15450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p:cNvSpPr/>
          <p:nvPr/>
        </p:nvSpPr>
        <p:spPr>
          <a:xfrm>
            <a:off x="89819" y="3723836"/>
            <a:ext cx="8808913" cy="443198"/>
          </a:xfrm>
          <a:prstGeom prst="rect">
            <a:avLst/>
          </a:prstGeom>
          <a:solidFill>
            <a:schemeClr val="bg1"/>
          </a:solidFill>
        </p:spPr>
        <p:txBody>
          <a:bodyPr wrap="square">
            <a:spAutoFit/>
          </a:bodyPr>
          <a:lstStyle/>
          <a:p>
            <a:pPr marL="285750" indent="-285750" algn="ctr" eaLnBrk="1" hangingPunct="1">
              <a:lnSpc>
                <a:spcPct val="95000"/>
              </a:lnSpc>
              <a:spcBef>
                <a:spcPts val="600"/>
              </a:spcBef>
              <a:buClr>
                <a:srgbClr val="00B0F0"/>
              </a:buClr>
            </a:pPr>
            <a:r>
              <a:rPr lang="en-US" altLang="en-US" sz="2400" b="1" dirty="0" smtClean="0">
                <a:solidFill>
                  <a:srgbClr val="00B050"/>
                </a:solidFill>
                <a:latin typeface="+mn-lt"/>
              </a:rPr>
              <a:t>Payback time </a:t>
            </a:r>
            <a:r>
              <a:rPr lang="en-US" altLang="en-US" sz="2000" b="1" dirty="0" smtClean="0">
                <a:solidFill>
                  <a:srgbClr val="00B050"/>
                </a:solidFill>
                <a:latin typeface="+mn-lt"/>
              </a:rPr>
              <a:t>of </a:t>
            </a:r>
            <a:r>
              <a:rPr lang="en-US" altLang="en-US" sz="2000" b="1" dirty="0" err="1" smtClean="0">
                <a:solidFill>
                  <a:srgbClr val="00B050"/>
                </a:solidFill>
                <a:latin typeface="+mn-lt"/>
              </a:rPr>
              <a:t>EnMS</a:t>
            </a:r>
            <a:r>
              <a:rPr lang="en-US" altLang="en-US" sz="2000" b="1" dirty="0" smtClean="0">
                <a:solidFill>
                  <a:srgbClr val="00B050"/>
                </a:solidFill>
                <a:latin typeface="+mn-lt"/>
              </a:rPr>
              <a:t> considering all experts and staff costs:   </a:t>
            </a:r>
            <a:r>
              <a:rPr lang="en-US" altLang="en-US" sz="2200" b="1" dirty="0" smtClean="0">
                <a:solidFill>
                  <a:srgbClr val="00B050"/>
                </a:solidFill>
                <a:latin typeface="+mn-lt"/>
              </a:rPr>
              <a:t>3 months</a:t>
            </a:r>
            <a:endParaRPr lang="en-US" altLang="en-US" sz="2200" b="1" dirty="0">
              <a:solidFill>
                <a:srgbClr val="00B050"/>
              </a:solidFill>
              <a:latin typeface="+mn-lt"/>
            </a:endParaRPr>
          </a:p>
        </p:txBody>
      </p:sp>
    </p:spTree>
    <p:extLst>
      <p:ext uri="{BB962C8B-B14F-4D97-AF65-F5344CB8AC3E}">
        <p14:creationId xmlns:p14="http://schemas.microsoft.com/office/powerpoint/2010/main" val="387117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ircle(in)">
                                      <p:cBhvr>
                                        <p:cTn id="27" dur="2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4" grpId="0"/>
      <p:bldP spid="36" grpId="0" animBg="1"/>
      <p:bldP spid="23" grpId="0"/>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908720"/>
            <a:ext cx="914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lnSpc>
                <a:spcPct val="85000"/>
              </a:lnSpc>
              <a:spcBef>
                <a:spcPct val="0"/>
              </a:spcBef>
              <a:buClr>
                <a:srgbClr val="008000"/>
              </a:buClr>
              <a:buNone/>
            </a:pPr>
            <a:r>
              <a:rPr lang="en-NZ" altLang="en-US" dirty="0" smtClean="0">
                <a:solidFill>
                  <a:srgbClr val="2F93D1"/>
                </a:solidFill>
                <a:latin typeface="+mn-lt"/>
              </a:rPr>
              <a:t>Ex. 2 - Power Generation, Large Company </a:t>
            </a:r>
            <a:endParaRPr lang="en-US" altLang="en-US" dirty="0">
              <a:solidFill>
                <a:srgbClr val="2F93D1"/>
              </a:solidFill>
              <a:latin typeface="+mn-lt"/>
            </a:endParaRPr>
          </a:p>
        </p:txBody>
      </p:sp>
      <p:sp>
        <p:nvSpPr>
          <p:cNvPr id="10" name="Text Box 26"/>
          <p:cNvSpPr txBox="1">
            <a:spLocks noChangeArrowheads="1"/>
          </p:cNvSpPr>
          <p:nvPr/>
        </p:nvSpPr>
        <p:spPr bwMode="auto">
          <a:xfrm>
            <a:off x="0" y="1886992"/>
            <a:ext cx="4716016" cy="205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79981" tIns="179981" rIns="0" bIns="0">
            <a:spAutoFit/>
          </a:bodyPr>
          <a:lstStyle>
            <a:lvl1pPr marL="285750" indent="-285750"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ts val="600"/>
              </a:spcBef>
              <a:buClr>
                <a:srgbClr val="00B0F0"/>
              </a:buClr>
            </a:pPr>
            <a:r>
              <a:rPr lang="en-US" sz="1600" dirty="0" smtClean="0">
                <a:solidFill>
                  <a:srgbClr val="000000"/>
                </a:solidFill>
                <a:latin typeface="+mn-lt"/>
              </a:rPr>
              <a:t>Mining </a:t>
            </a:r>
            <a:r>
              <a:rPr lang="en-US" sz="1600" dirty="0">
                <a:solidFill>
                  <a:srgbClr val="000000"/>
                </a:solidFill>
                <a:latin typeface="+mn-lt"/>
              </a:rPr>
              <a:t>and Energy Combine (REK) Bitola meets over 70% of country’s  demand for </a:t>
            </a:r>
            <a:r>
              <a:rPr lang="en-US" sz="1600" dirty="0" smtClean="0">
                <a:solidFill>
                  <a:srgbClr val="000000"/>
                </a:solidFill>
                <a:latin typeface="+mn-lt"/>
              </a:rPr>
              <a:t>electricity</a:t>
            </a:r>
          </a:p>
          <a:p>
            <a:pPr eaLnBrk="1" hangingPunct="1">
              <a:spcBef>
                <a:spcPts val="600"/>
              </a:spcBef>
              <a:buClr>
                <a:srgbClr val="00B0F0"/>
              </a:buClr>
            </a:pPr>
            <a:r>
              <a:rPr lang="en-US" sz="1600" dirty="0" smtClean="0">
                <a:solidFill>
                  <a:srgbClr val="000000"/>
                </a:solidFill>
                <a:latin typeface="+mn-lt"/>
              </a:rPr>
              <a:t>Coal-lignite </a:t>
            </a:r>
            <a:r>
              <a:rPr lang="en-US" sz="1600" dirty="0">
                <a:solidFill>
                  <a:srgbClr val="000000"/>
                </a:solidFill>
                <a:latin typeface="+mn-lt"/>
              </a:rPr>
              <a:t>thermal power </a:t>
            </a:r>
            <a:r>
              <a:rPr lang="en-US" sz="1600" dirty="0" smtClean="0">
                <a:solidFill>
                  <a:srgbClr val="000000"/>
                </a:solidFill>
                <a:latin typeface="+mn-lt"/>
              </a:rPr>
              <a:t>plant, </a:t>
            </a:r>
            <a:r>
              <a:rPr lang="en-US" sz="1600" dirty="0">
                <a:solidFill>
                  <a:srgbClr val="000000"/>
                </a:solidFill>
                <a:latin typeface="+mn-lt"/>
              </a:rPr>
              <a:t>total installed generating capacity of 700 MW and annual </a:t>
            </a:r>
            <a:r>
              <a:rPr lang="en-US" sz="1600" dirty="0" smtClean="0">
                <a:solidFill>
                  <a:srgbClr val="000000"/>
                </a:solidFill>
                <a:latin typeface="+mn-lt"/>
              </a:rPr>
              <a:t>generation </a:t>
            </a:r>
            <a:r>
              <a:rPr lang="en-US" sz="1600" dirty="0">
                <a:solidFill>
                  <a:srgbClr val="000000"/>
                </a:solidFill>
                <a:latin typeface="+mn-lt"/>
              </a:rPr>
              <a:t>of 4,000 </a:t>
            </a:r>
            <a:r>
              <a:rPr lang="en-US" sz="1600" dirty="0" err="1" smtClean="0">
                <a:solidFill>
                  <a:srgbClr val="000000"/>
                </a:solidFill>
                <a:latin typeface="+mn-lt"/>
              </a:rPr>
              <a:t>GWh</a:t>
            </a:r>
            <a:endParaRPr lang="en-US" sz="1600" dirty="0" smtClean="0">
              <a:solidFill>
                <a:srgbClr val="000000"/>
              </a:solidFill>
              <a:latin typeface="+mn-lt"/>
            </a:endParaRPr>
          </a:p>
          <a:p>
            <a:pPr eaLnBrk="1" hangingPunct="1">
              <a:spcBef>
                <a:spcPts val="600"/>
              </a:spcBef>
              <a:buClr>
                <a:srgbClr val="00B0F0"/>
              </a:buClr>
            </a:pPr>
            <a:r>
              <a:rPr lang="en-US" sz="1600" dirty="0" smtClean="0">
                <a:solidFill>
                  <a:srgbClr val="000000"/>
                </a:solidFill>
                <a:latin typeface="+mn-lt"/>
              </a:rPr>
              <a:t>Production </a:t>
            </a:r>
            <a:r>
              <a:rPr lang="en-US" sz="1600" dirty="0">
                <a:solidFill>
                  <a:srgbClr val="000000"/>
                </a:solidFill>
                <a:latin typeface="+mn-lt"/>
              </a:rPr>
              <a:t>in 2016 was 2,685 </a:t>
            </a:r>
            <a:r>
              <a:rPr lang="en-US" sz="1600" dirty="0" err="1">
                <a:solidFill>
                  <a:srgbClr val="000000"/>
                </a:solidFill>
                <a:latin typeface="+mn-lt"/>
              </a:rPr>
              <a:t>GWh</a:t>
            </a:r>
            <a:r>
              <a:rPr lang="en-US" sz="1600" dirty="0">
                <a:solidFill>
                  <a:srgbClr val="000000"/>
                </a:solidFill>
                <a:latin typeface="+mn-lt"/>
              </a:rPr>
              <a:t>; own consumption was 286.2 </a:t>
            </a:r>
            <a:r>
              <a:rPr lang="en-US" sz="1600" dirty="0" err="1" smtClean="0">
                <a:solidFill>
                  <a:srgbClr val="000000"/>
                </a:solidFill>
                <a:latin typeface="+mn-lt"/>
              </a:rPr>
              <a:t>GWh</a:t>
            </a:r>
            <a:endParaRPr lang="en-US" sz="1600" dirty="0" smtClean="0">
              <a:solidFill>
                <a:srgbClr val="000000"/>
              </a:solidFill>
              <a:latin typeface="+mn-lt"/>
            </a:endParaRPr>
          </a:p>
        </p:txBody>
      </p:sp>
      <p:sp>
        <p:nvSpPr>
          <p:cNvPr id="11" name="Rectangle 9"/>
          <p:cNvSpPr>
            <a:spLocks noChangeArrowheads="1"/>
          </p:cNvSpPr>
          <p:nvPr/>
        </p:nvSpPr>
        <p:spPr bwMode="auto">
          <a:xfrm>
            <a:off x="155575" y="1556792"/>
            <a:ext cx="2889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ct val="0"/>
              </a:spcBef>
              <a:buClrTx/>
              <a:buFontTx/>
              <a:buNone/>
            </a:pPr>
            <a:r>
              <a:rPr lang="en-US" altLang="en-US" sz="2400" b="1" dirty="0" smtClean="0">
                <a:solidFill>
                  <a:srgbClr val="000000"/>
                </a:solidFill>
                <a:latin typeface="+mn-lt"/>
              </a:rPr>
              <a:t>REK BITOLA</a:t>
            </a:r>
          </a:p>
        </p:txBody>
      </p:sp>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5612" r="908" b="2295"/>
          <a:stretch/>
        </p:blipFill>
        <p:spPr bwMode="auto">
          <a:xfrm>
            <a:off x="4793353" y="1484784"/>
            <a:ext cx="4270248" cy="2651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8" name="Table 17"/>
          <p:cNvGraphicFramePr>
            <a:graphicFrameLocks noGrp="1"/>
          </p:cNvGraphicFramePr>
          <p:nvPr>
            <p:extLst>
              <p:ext uri="{D42A27DB-BD31-4B8C-83A1-F6EECF244321}">
                <p14:modId xmlns:p14="http://schemas.microsoft.com/office/powerpoint/2010/main" val="497145790"/>
              </p:ext>
            </p:extLst>
          </p:nvPr>
        </p:nvGraphicFramePr>
        <p:xfrm>
          <a:off x="4802188" y="3241005"/>
          <a:ext cx="4264025" cy="3007360"/>
        </p:xfrm>
        <a:graphic>
          <a:graphicData uri="http://schemas.openxmlformats.org/drawingml/2006/table">
            <a:tbl>
              <a:tblPr/>
              <a:tblGrid>
                <a:gridCol w="3225800">
                  <a:extLst>
                    <a:ext uri="{9D8B030D-6E8A-4147-A177-3AD203B41FA5}">
                      <a16:colId xmlns:a16="http://schemas.microsoft.com/office/drawing/2014/main" xmlns="" val="20000"/>
                    </a:ext>
                  </a:extLst>
                </a:gridCol>
                <a:gridCol w="1038225">
                  <a:extLst>
                    <a:ext uri="{9D8B030D-6E8A-4147-A177-3AD203B41FA5}">
                      <a16:colId xmlns:a16="http://schemas.microsoft.com/office/drawing/2014/main" xmlns="" val="20001"/>
                    </a:ext>
                  </a:extLst>
                </a:gridCol>
              </a:tblGrid>
              <a:tr h="455612">
                <a:tc gridSpan="2">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mn-lt"/>
                          <a:cs typeface="Times New Roman" pitchFamily="18" charset="0"/>
                        </a:rPr>
                        <a:t>REK BITOLA improvements in 2016</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B708B"/>
                    </a:solidFill>
                  </a:tcPr>
                </a:tc>
                <a:tc hMerge="1">
                  <a:txBody>
                    <a:bodyPr/>
                    <a:lstStyle/>
                    <a:p>
                      <a:endParaRPr lang="en-US"/>
                    </a:p>
                  </a:txBody>
                  <a:tcPr/>
                </a:tc>
                <a:extLst>
                  <a:ext uri="{0D108BD9-81ED-4DB2-BD59-A6C34878D82A}">
                    <a16:rowId xmlns:a16="http://schemas.microsoft.com/office/drawing/2014/main" xmlns="" val="10000"/>
                  </a:ext>
                </a:extLst>
              </a:tr>
              <a:tr h="357188">
                <a:tc gridSpan="2">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Energy Management System Implemented</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hMerge="1">
                  <a:txBody>
                    <a:bodyPr/>
                    <a:lstStyle/>
                    <a:p>
                      <a:endParaRPr lang="en-US"/>
                    </a:p>
                  </a:txBody>
                  <a:tcPr/>
                </a:tc>
                <a:extLst>
                  <a:ext uri="{0D108BD9-81ED-4DB2-BD59-A6C34878D82A}">
                    <a16:rowId xmlns:a16="http://schemas.microsoft.com/office/drawing/2014/main" xmlns="" val="10001"/>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Arial" pitchFamily="34" charset="0"/>
                        </a:rPr>
                        <a:t>No. of Measures/Projects</a:t>
                      </a:r>
                    </a:p>
                  </a:txBody>
                  <a:tcPr marL="91426" marR="91426" marT="45714" marB="45714"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4</a:t>
                      </a:r>
                    </a:p>
                  </a:txBody>
                  <a:tcPr marL="91426" marR="91426" marT="45714" marB="45714"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2"/>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Total Capital Investment (EUR)</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0</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3"/>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Gross Monetary Savings (EUR)</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322,000</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4"/>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Times New Roman" pitchFamily="18" charset="0"/>
                        </a:rPr>
                        <a:t>Overall Payback Period (in years)</a:t>
                      </a:r>
                      <a:endParaRPr kumimoji="0" lang="en-US" altLang="en-US" sz="1600" b="0"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0.00</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5"/>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2016  Energy Savings Norm. (MWh)</a:t>
                      </a:r>
                      <a:endParaRPr kumimoji="0" lang="en-US" altLang="en-US" sz="1600" b="1" i="0" u="none" strike="noStrike" cap="none" normalizeH="0" baseline="0" dirty="0" smtClean="0">
                        <a:ln>
                          <a:noFill/>
                        </a:ln>
                        <a:solidFill>
                          <a:schemeClr val="tx1"/>
                        </a:solidFill>
                        <a:effectLst/>
                        <a:latin typeface="+mn-lt"/>
                        <a:cs typeface="Times New Roman" pitchFamily="18" charset="0"/>
                      </a:endParaRP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8,502</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6"/>
                  </a:ext>
                </a:extLst>
              </a:tr>
              <a:tr h="357188">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en-US" sz="1600" b="0" i="0" u="none" strike="noStrike" cap="none" normalizeH="0" baseline="0" dirty="0" smtClean="0">
                          <a:ln>
                            <a:noFill/>
                          </a:ln>
                          <a:solidFill>
                            <a:srgbClr val="000000"/>
                          </a:solidFill>
                          <a:effectLst/>
                          <a:latin typeface="+mn-lt"/>
                          <a:cs typeface="Times New Roman" pitchFamily="18" charset="0"/>
                        </a:rPr>
                        <a:t>2016 GHG Reductions (tons CO</a:t>
                      </a:r>
                      <a:r>
                        <a:rPr kumimoji="0" lang="en-US" altLang="en-US" sz="1600" b="0" i="0" u="none" strike="noStrike" cap="none" normalizeH="0" baseline="-25000" dirty="0" smtClean="0">
                          <a:ln>
                            <a:noFill/>
                          </a:ln>
                          <a:solidFill>
                            <a:srgbClr val="000000"/>
                          </a:solidFill>
                          <a:effectLst/>
                          <a:latin typeface="+mn-lt"/>
                          <a:cs typeface="Times New Roman" pitchFamily="18" charset="0"/>
                        </a:rPr>
                        <a:t>2</a:t>
                      </a:r>
                      <a:r>
                        <a:rPr kumimoji="0" lang="en-US" altLang="en-US" sz="1600" b="0" i="0" u="none" strike="noStrike" cap="none" normalizeH="0" baseline="0" dirty="0" smtClean="0">
                          <a:ln>
                            <a:noFill/>
                          </a:ln>
                          <a:solidFill>
                            <a:srgbClr val="000000"/>
                          </a:solidFill>
                          <a:effectLst/>
                          <a:latin typeface="+mn-lt"/>
                          <a:cs typeface="Times New Roman" pitchFamily="18" charset="0"/>
                        </a:rPr>
                        <a:t>)  </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tc>
                  <a:txBody>
                    <a:bodyPr/>
                    <a:lstStyle>
                      <a:lvl1pPr algn="l" eaLnBrk="0" hangingPunct="0">
                        <a:spcBef>
                          <a:spcPct val="20000"/>
                        </a:spcBef>
                        <a:buClr>
                          <a:schemeClr val="hlink"/>
                        </a:buClr>
                        <a:buFont typeface="Wingdings" pitchFamily="2" charset="2"/>
                        <a:defRPr sz="2800">
                          <a:solidFill>
                            <a:srgbClr val="235373"/>
                          </a:solidFill>
                          <a:latin typeface="MetaBook-Roman" pitchFamily="50" charset="0"/>
                          <a:cs typeface="Arial" pitchFamily="34" charset="0"/>
                        </a:defRPr>
                      </a:lvl1pPr>
                      <a:lvl2pPr marL="742950" indent="-285750" algn="l" eaLnBrk="0" hangingPunct="0">
                        <a:spcBef>
                          <a:spcPct val="20000"/>
                        </a:spcBef>
                        <a:buClr>
                          <a:schemeClr val="hlink"/>
                        </a:buClr>
                        <a:defRPr sz="2400">
                          <a:solidFill>
                            <a:srgbClr val="235373"/>
                          </a:solidFill>
                          <a:latin typeface="MetaBook-Roman" pitchFamily="50" charset="0"/>
                          <a:cs typeface="Arial" pitchFamily="34" charset="0"/>
                        </a:defRPr>
                      </a:lvl2pPr>
                      <a:lvl3pPr marL="1143000" indent="-228600" algn="l" eaLnBrk="0" hangingPunct="0">
                        <a:spcBef>
                          <a:spcPct val="20000"/>
                        </a:spcBef>
                        <a:defRPr sz="2000">
                          <a:solidFill>
                            <a:srgbClr val="235373"/>
                          </a:solidFill>
                          <a:latin typeface="MetaBook-Roman" pitchFamily="50" charset="0"/>
                          <a:cs typeface="Arial" pitchFamily="34" charset="0"/>
                        </a:defRPr>
                      </a:lvl3pPr>
                      <a:lvl4pPr marL="1600200" indent="-228600" algn="l" eaLnBrk="0" hangingPunct="0">
                        <a:spcBef>
                          <a:spcPct val="20000"/>
                        </a:spcBef>
                        <a:defRPr>
                          <a:solidFill>
                            <a:srgbClr val="235373"/>
                          </a:solidFill>
                          <a:latin typeface="MetaBook-Roman" pitchFamily="50" charset="0"/>
                          <a:cs typeface="Arial" pitchFamily="34" charset="0"/>
                        </a:defRPr>
                      </a:lvl4pPr>
                      <a:lvl5pPr marL="2057400" indent="-228600" algn="l" eaLnBrk="0" hangingPunct="0">
                        <a:spcBef>
                          <a:spcPct val="20000"/>
                        </a:spcBef>
                        <a:defRPr>
                          <a:solidFill>
                            <a:srgbClr val="235373"/>
                          </a:solidFill>
                          <a:latin typeface="MetaBook-Roman" pitchFamily="50" charset="0"/>
                          <a:cs typeface="Arial" pitchFamily="34" charset="0"/>
                        </a:defRPr>
                      </a:lvl5pPr>
                      <a:lvl6pPr marL="2514600" indent="-228600" eaLnBrk="0" fontAlgn="base" hangingPunct="0">
                        <a:spcBef>
                          <a:spcPct val="20000"/>
                        </a:spcBef>
                        <a:spcAft>
                          <a:spcPct val="0"/>
                        </a:spcAft>
                        <a:defRPr>
                          <a:solidFill>
                            <a:srgbClr val="235373"/>
                          </a:solidFill>
                          <a:latin typeface="MetaBook-Roman" pitchFamily="50" charset="0"/>
                          <a:cs typeface="Arial" pitchFamily="34" charset="0"/>
                        </a:defRPr>
                      </a:lvl6pPr>
                      <a:lvl7pPr marL="2971800" indent="-228600" eaLnBrk="0" fontAlgn="base" hangingPunct="0">
                        <a:spcBef>
                          <a:spcPct val="20000"/>
                        </a:spcBef>
                        <a:spcAft>
                          <a:spcPct val="0"/>
                        </a:spcAft>
                        <a:defRPr>
                          <a:solidFill>
                            <a:srgbClr val="235373"/>
                          </a:solidFill>
                          <a:latin typeface="MetaBook-Roman" pitchFamily="50" charset="0"/>
                          <a:cs typeface="Arial" pitchFamily="34" charset="0"/>
                        </a:defRPr>
                      </a:lvl7pPr>
                      <a:lvl8pPr marL="3429000" indent="-228600" eaLnBrk="0" fontAlgn="base" hangingPunct="0">
                        <a:spcBef>
                          <a:spcPct val="20000"/>
                        </a:spcBef>
                        <a:spcAft>
                          <a:spcPct val="0"/>
                        </a:spcAft>
                        <a:defRPr>
                          <a:solidFill>
                            <a:srgbClr val="235373"/>
                          </a:solidFill>
                          <a:latin typeface="MetaBook-Roman" pitchFamily="50" charset="0"/>
                          <a:cs typeface="Arial" pitchFamily="34" charset="0"/>
                        </a:defRPr>
                      </a:lvl8pPr>
                      <a:lvl9pPr marL="3886200" indent="-228600" eaLnBrk="0" fontAlgn="base" hangingPunct="0">
                        <a:spcBef>
                          <a:spcPct val="20000"/>
                        </a:spcBef>
                        <a:spcAft>
                          <a:spcPct val="0"/>
                        </a:spcAft>
                        <a:defRPr>
                          <a:solidFill>
                            <a:srgbClr val="235373"/>
                          </a:solidFill>
                          <a:latin typeface="MetaBook-Roman" pitchFamily="50" charset="0"/>
                          <a:cs typeface="Arial"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en-US" sz="1600" b="1" i="0" u="none" strike="noStrike" cap="none" normalizeH="0" baseline="0" dirty="0" smtClean="0">
                          <a:ln>
                            <a:noFill/>
                          </a:ln>
                          <a:solidFill>
                            <a:srgbClr val="000000"/>
                          </a:solidFill>
                          <a:effectLst/>
                          <a:latin typeface="+mn-lt"/>
                          <a:cs typeface="Times New Roman" pitchFamily="18" charset="0"/>
                        </a:rPr>
                        <a:t>10,528</a:t>
                      </a:r>
                    </a:p>
                  </a:txBody>
                  <a:tcPr marL="90190" marR="9019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ADC9F"/>
                    </a:solidFill>
                  </a:tcPr>
                </a:tc>
                <a:extLst>
                  <a:ext uri="{0D108BD9-81ED-4DB2-BD59-A6C34878D82A}">
                    <a16:rowId xmlns:a16="http://schemas.microsoft.com/office/drawing/2014/main" xmlns="" val="10007"/>
                  </a:ext>
                </a:extLst>
              </a:tr>
            </a:tbl>
          </a:graphicData>
        </a:graphic>
      </p:graphicFrame>
      <p:sp>
        <p:nvSpPr>
          <p:cNvPr id="19" name="Rectangle 1030"/>
          <p:cNvSpPr>
            <a:spLocks noChangeArrowheads="1"/>
          </p:cNvSpPr>
          <p:nvPr/>
        </p:nvSpPr>
        <p:spPr bwMode="auto">
          <a:xfrm>
            <a:off x="4802188" y="4059936"/>
            <a:ext cx="4261413" cy="338137"/>
          </a:xfrm>
          <a:prstGeom prst="rect">
            <a:avLst/>
          </a:prstGeom>
          <a:noFill/>
          <a:ln w="25400" algn="ctr">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0" name="Rectangle 1030"/>
          <p:cNvSpPr>
            <a:spLocks noChangeArrowheads="1"/>
          </p:cNvSpPr>
          <p:nvPr/>
        </p:nvSpPr>
        <p:spPr bwMode="auto">
          <a:xfrm>
            <a:off x="4800600" y="4812032"/>
            <a:ext cx="4263001" cy="311150"/>
          </a:xfrm>
          <a:prstGeom prst="rect">
            <a:avLst/>
          </a:pr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2" name="Rectangle 1030"/>
          <p:cNvSpPr>
            <a:spLocks noChangeArrowheads="1"/>
          </p:cNvSpPr>
          <p:nvPr/>
        </p:nvSpPr>
        <p:spPr bwMode="auto">
          <a:xfrm>
            <a:off x="4809744" y="4455416"/>
            <a:ext cx="4253857" cy="311150"/>
          </a:xfrm>
          <a:prstGeom prst="rect">
            <a:avLst/>
          </a:pr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3" name="Rectangle 1030"/>
          <p:cNvSpPr>
            <a:spLocks noChangeArrowheads="1"/>
          </p:cNvSpPr>
          <p:nvPr/>
        </p:nvSpPr>
        <p:spPr bwMode="auto">
          <a:xfrm>
            <a:off x="4806380" y="5522976"/>
            <a:ext cx="4257222" cy="338137"/>
          </a:xfrm>
          <a:prstGeom prst="rect">
            <a:avLst/>
          </a:prstGeom>
          <a:noFill/>
          <a:ln w="25400" algn="ctr">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grpSp>
        <p:nvGrpSpPr>
          <p:cNvPr id="2" name="Group 1"/>
          <p:cNvGrpSpPr/>
          <p:nvPr/>
        </p:nvGrpSpPr>
        <p:grpSpPr>
          <a:xfrm>
            <a:off x="1187625" y="5488905"/>
            <a:ext cx="3456383" cy="460375"/>
            <a:chOff x="1141017" y="5632921"/>
            <a:chExt cx="3456383" cy="460375"/>
          </a:xfrm>
        </p:grpSpPr>
        <p:sp>
          <p:nvSpPr>
            <p:cNvPr id="24" name="Down Arrow 93"/>
            <p:cNvSpPr>
              <a:spLocks noChangeArrowheads="1"/>
            </p:cNvSpPr>
            <p:nvPr/>
          </p:nvSpPr>
          <p:spPr bwMode="auto">
            <a:xfrm rot="5400000">
              <a:off x="4200525" y="5696421"/>
              <a:ext cx="460375" cy="333375"/>
            </a:xfrm>
            <a:prstGeom prst="downArrow">
              <a:avLst>
                <a:gd name="adj1" fmla="val 23176"/>
                <a:gd name="adj2" fmla="val 50000"/>
              </a:avLst>
            </a:prstGeom>
            <a:solidFill>
              <a:srgbClr val="00B0F0"/>
            </a:solidFill>
            <a:ln w="9525" algn="ctr">
              <a:solidFill>
                <a:srgbClr val="00B0F0"/>
              </a:solidFill>
              <a:round/>
              <a:headEnd/>
              <a:tailEnd/>
            </a:ln>
          </p:spPr>
          <p:txBody>
            <a:bodyPr wrap="none" anchor="ct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algn="ctr" eaLnBrk="1" hangingPunct="1">
                <a:spcBef>
                  <a:spcPct val="0"/>
                </a:spcBef>
                <a:buClrTx/>
                <a:buFontTx/>
                <a:buNone/>
              </a:pPr>
              <a:endParaRPr lang="en-US" altLang="en-US" sz="1800">
                <a:solidFill>
                  <a:schemeClr val="tx1"/>
                </a:solidFill>
                <a:latin typeface="+mn-lt"/>
              </a:endParaRPr>
            </a:p>
          </p:txBody>
        </p:sp>
        <p:sp>
          <p:nvSpPr>
            <p:cNvPr id="25" name="Rectangle 1"/>
            <p:cNvSpPr>
              <a:spLocks noChangeArrowheads="1"/>
            </p:cNvSpPr>
            <p:nvPr/>
          </p:nvSpPr>
          <p:spPr bwMode="auto">
            <a:xfrm>
              <a:off x="1141017" y="5661248"/>
              <a:ext cx="3214960"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lnSpc>
                  <a:spcPct val="95000"/>
                </a:lnSpc>
                <a:spcBef>
                  <a:spcPts val="600"/>
                </a:spcBef>
                <a:buClr>
                  <a:srgbClr val="00B0F0"/>
                </a:buClr>
                <a:buFont typeface="Wingdings" pitchFamily="2" charset="2"/>
                <a:buNone/>
              </a:pPr>
              <a:r>
                <a:rPr lang="en-US" altLang="en-US" sz="2000" b="1" dirty="0" smtClean="0">
                  <a:solidFill>
                    <a:srgbClr val="000000"/>
                  </a:solidFill>
                  <a:latin typeface="+mn-lt"/>
                </a:rPr>
                <a:t>2.97% of total consumption</a:t>
              </a:r>
              <a:endParaRPr lang="en-US" altLang="en-US" sz="2000" b="1" dirty="0">
                <a:solidFill>
                  <a:srgbClr val="000000"/>
                </a:solidFill>
                <a:latin typeface="+mn-lt"/>
              </a:endParaRPr>
            </a:p>
          </p:txBody>
        </p:sp>
      </p:grpSp>
      <p:sp>
        <p:nvSpPr>
          <p:cNvPr id="16" name="Rectangle 15"/>
          <p:cNvSpPr/>
          <p:nvPr/>
        </p:nvSpPr>
        <p:spPr>
          <a:xfrm>
            <a:off x="504056" y="5938130"/>
            <a:ext cx="3851920" cy="443198"/>
          </a:xfrm>
          <a:prstGeom prst="rect">
            <a:avLst/>
          </a:prstGeom>
        </p:spPr>
        <p:txBody>
          <a:bodyPr wrap="square">
            <a:spAutoFit/>
          </a:bodyPr>
          <a:lstStyle/>
          <a:p>
            <a:pPr marL="285750" indent="-285750" algn="ctr" eaLnBrk="1" hangingPunct="1">
              <a:lnSpc>
                <a:spcPct val="95000"/>
              </a:lnSpc>
              <a:spcBef>
                <a:spcPts val="600"/>
              </a:spcBef>
              <a:buClr>
                <a:srgbClr val="00B0F0"/>
              </a:buClr>
            </a:pPr>
            <a:r>
              <a:rPr lang="en-US" altLang="en-US" sz="2400" b="1" dirty="0" smtClean="0">
                <a:solidFill>
                  <a:srgbClr val="00B050"/>
                </a:solidFill>
                <a:latin typeface="+mn-lt"/>
              </a:rPr>
              <a:t>Payback time</a:t>
            </a:r>
            <a:r>
              <a:rPr lang="en-US" altLang="en-US" sz="2000" b="1" dirty="0" smtClean="0">
                <a:solidFill>
                  <a:srgbClr val="00B050"/>
                </a:solidFill>
                <a:latin typeface="+mn-lt"/>
              </a:rPr>
              <a:t>:   </a:t>
            </a:r>
            <a:r>
              <a:rPr lang="en-US" altLang="en-US" sz="2200" b="1" dirty="0" smtClean="0">
                <a:solidFill>
                  <a:srgbClr val="00B050"/>
                </a:solidFill>
                <a:latin typeface="+mn-lt"/>
              </a:rPr>
              <a:t>22-24 days</a:t>
            </a:r>
            <a:endParaRPr lang="en-US" altLang="en-US" sz="2200" b="1" dirty="0">
              <a:solidFill>
                <a:srgbClr val="00B050"/>
              </a:solidFill>
              <a:latin typeface="+mn-lt"/>
            </a:endParaRPr>
          </a:p>
        </p:txBody>
      </p:sp>
      <p:sp>
        <p:nvSpPr>
          <p:cNvPr id="17" name="Text Box 26"/>
          <p:cNvSpPr txBox="1">
            <a:spLocks noChangeArrowheads="1"/>
          </p:cNvSpPr>
          <p:nvPr/>
        </p:nvSpPr>
        <p:spPr bwMode="auto">
          <a:xfrm>
            <a:off x="0" y="4196720"/>
            <a:ext cx="4802188" cy="132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79981" tIns="179981" rIns="0" bIns="0">
            <a:spAutoFit/>
          </a:bodyPr>
          <a:lstStyle>
            <a:lvl1pPr marL="285750" indent="-285750"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ts val="600"/>
              </a:spcBef>
              <a:buClr>
                <a:srgbClr val="00B050"/>
              </a:buClr>
              <a:buFont typeface="Arial" panose="020B0604020202020204" pitchFamily="34" charset="0"/>
              <a:buChar char="•"/>
            </a:pPr>
            <a:r>
              <a:rPr lang="en-US" altLang="en-US" sz="1600" b="1" dirty="0" smtClean="0">
                <a:solidFill>
                  <a:srgbClr val="000000"/>
                </a:solidFill>
                <a:latin typeface="+mn-lt"/>
              </a:rPr>
              <a:t>In 2017,</a:t>
            </a:r>
            <a:r>
              <a:rPr lang="en-US" altLang="en-US" sz="1600" dirty="0" smtClean="0">
                <a:solidFill>
                  <a:srgbClr val="000000"/>
                </a:solidFill>
                <a:latin typeface="+mn-lt"/>
              </a:rPr>
              <a:t> </a:t>
            </a:r>
            <a:r>
              <a:rPr lang="en-US" altLang="en-US" sz="1600" dirty="0" err="1">
                <a:solidFill>
                  <a:srgbClr val="000000"/>
                </a:solidFill>
                <a:latin typeface="+mn-lt"/>
              </a:rPr>
              <a:t>EnMS</a:t>
            </a:r>
            <a:r>
              <a:rPr lang="en-US" altLang="en-US" sz="1600" dirty="0">
                <a:solidFill>
                  <a:srgbClr val="000000"/>
                </a:solidFill>
                <a:latin typeface="+mn-lt"/>
              </a:rPr>
              <a:t> </a:t>
            </a:r>
            <a:r>
              <a:rPr lang="en-US" altLang="en-US" sz="1600" dirty="0" smtClean="0">
                <a:solidFill>
                  <a:srgbClr val="000000"/>
                </a:solidFill>
                <a:latin typeface="+mn-lt"/>
              </a:rPr>
              <a:t>extended </a:t>
            </a:r>
            <a:r>
              <a:rPr lang="en-US" altLang="en-US" sz="1600" dirty="0">
                <a:solidFill>
                  <a:srgbClr val="000000"/>
                </a:solidFill>
                <a:latin typeface="+mn-lt"/>
              </a:rPr>
              <a:t>to </a:t>
            </a:r>
            <a:r>
              <a:rPr lang="en-US" altLang="en-US" sz="1600" dirty="0" smtClean="0">
                <a:solidFill>
                  <a:srgbClr val="000000"/>
                </a:solidFill>
                <a:latin typeface="+mn-lt"/>
              </a:rPr>
              <a:t>incl. </a:t>
            </a:r>
            <a:r>
              <a:rPr lang="en-US" altLang="en-US" sz="1600" dirty="0">
                <a:solidFill>
                  <a:srgbClr val="000000"/>
                </a:solidFill>
                <a:latin typeface="+mn-lt"/>
              </a:rPr>
              <a:t>mining </a:t>
            </a:r>
            <a:r>
              <a:rPr lang="en-US" altLang="en-US" sz="1600" dirty="0" smtClean="0">
                <a:solidFill>
                  <a:srgbClr val="000000"/>
                </a:solidFill>
                <a:latin typeface="+mn-lt"/>
              </a:rPr>
              <a:t>operations</a:t>
            </a:r>
          </a:p>
          <a:p>
            <a:pPr eaLnBrk="1" hangingPunct="1">
              <a:spcBef>
                <a:spcPts val="600"/>
              </a:spcBef>
              <a:buClr>
                <a:srgbClr val="00B050"/>
              </a:buClr>
              <a:buFont typeface="Arial" panose="020B0604020202020204" pitchFamily="34" charset="0"/>
              <a:buChar char="•"/>
            </a:pPr>
            <a:r>
              <a:rPr lang="en-US" altLang="en-US" sz="1600" b="1" dirty="0" smtClean="0">
                <a:solidFill>
                  <a:srgbClr val="000000"/>
                </a:solidFill>
                <a:latin typeface="+mn-lt"/>
              </a:rPr>
              <a:t>8,700 MWh </a:t>
            </a:r>
            <a:r>
              <a:rPr lang="en-US" altLang="en-US" sz="1600" dirty="0" smtClean="0">
                <a:solidFill>
                  <a:srgbClr val="000000"/>
                </a:solidFill>
                <a:latin typeface="+mn-lt"/>
              </a:rPr>
              <a:t>normalized savings  as of 7 Oct 2017</a:t>
            </a:r>
          </a:p>
          <a:p>
            <a:pPr eaLnBrk="1" hangingPunct="1">
              <a:spcBef>
                <a:spcPts val="600"/>
              </a:spcBef>
              <a:buClr>
                <a:srgbClr val="00B050"/>
              </a:buClr>
              <a:buFont typeface="Arial" panose="020B0604020202020204" pitchFamily="34" charset="0"/>
              <a:buChar char="•"/>
            </a:pPr>
            <a:r>
              <a:rPr lang="en-US" altLang="en-US" sz="1600" dirty="0" err="1" smtClean="0">
                <a:solidFill>
                  <a:srgbClr val="000000"/>
                </a:solidFill>
                <a:latin typeface="+mn-lt"/>
              </a:rPr>
              <a:t>EnMS</a:t>
            </a:r>
            <a:r>
              <a:rPr lang="en-US" altLang="en-US" sz="1600" dirty="0" smtClean="0">
                <a:solidFill>
                  <a:srgbClr val="000000"/>
                </a:solidFill>
                <a:latin typeface="+mn-lt"/>
              </a:rPr>
              <a:t> </a:t>
            </a:r>
            <a:r>
              <a:rPr lang="en-US" altLang="en-US" sz="1600" dirty="0">
                <a:solidFill>
                  <a:srgbClr val="000000"/>
                </a:solidFill>
                <a:latin typeface="+mn-lt"/>
              </a:rPr>
              <a:t>implementation being replicated in all branches of ELEM, the national largest power utility</a:t>
            </a:r>
          </a:p>
        </p:txBody>
      </p:sp>
      <p:sp>
        <p:nvSpPr>
          <p:cNvPr id="14" name="Text Box 26"/>
          <p:cNvSpPr txBox="1">
            <a:spLocks noChangeArrowheads="1"/>
          </p:cNvSpPr>
          <p:nvPr/>
        </p:nvSpPr>
        <p:spPr bwMode="auto">
          <a:xfrm>
            <a:off x="0" y="3849624"/>
            <a:ext cx="4802188" cy="42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79981" tIns="179981" rIns="0" bIns="0">
            <a:spAutoFit/>
          </a:bodyPr>
          <a:lstStyle>
            <a:lvl1pPr marL="285750" indent="-285750" algn="l" eaLnBrk="0" hangingPunct="0">
              <a:spcBef>
                <a:spcPct val="20000"/>
              </a:spcBef>
              <a:buClr>
                <a:schemeClr val="hlink"/>
              </a:buClr>
              <a:buFont typeface="Wingdings" pitchFamily="2" charset="2"/>
              <a:buChar char="ü"/>
              <a:defRPr sz="3200">
                <a:solidFill>
                  <a:srgbClr val="235373"/>
                </a:solidFill>
                <a:latin typeface="MetaBook-Roman" charset="0"/>
                <a:cs typeface="Arial" pitchFamily="34" charset="0"/>
              </a:defRPr>
            </a:lvl1pPr>
            <a:lvl2pPr marL="742950" indent="-285750" algn="l" eaLnBrk="0" hangingPunct="0">
              <a:spcBef>
                <a:spcPct val="20000"/>
              </a:spcBef>
              <a:buClr>
                <a:schemeClr val="hlink"/>
              </a:buClr>
              <a:buChar char="•"/>
              <a:defRPr sz="2800">
                <a:solidFill>
                  <a:srgbClr val="235373"/>
                </a:solidFill>
                <a:latin typeface="MetaBook-Roman" charset="0"/>
                <a:cs typeface="Arial" pitchFamily="34" charset="0"/>
              </a:defRPr>
            </a:lvl2pPr>
            <a:lvl3pPr marL="1143000" indent="-228600" algn="l" eaLnBrk="0" hangingPunct="0">
              <a:spcBef>
                <a:spcPct val="20000"/>
              </a:spcBef>
              <a:buChar char="•"/>
              <a:defRPr sz="2400">
                <a:solidFill>
                  <a:srgbClr val="235373"/>
                </a:solidFill>
                <a:latin typeface="MetaBook-Roman" charset="0"/>
                <a:cs typeface="Arial" pitchFamily="34" charset="0"/>
              </a:defRPr>
            </a:lvl3pPr>
            <a:lvl4pPr marL="1600200" indent="-228600" algn="l" eaLnBrk="0" hangingPunct="0">
              <a:spcBef>
                <a:spcPct val="20000"/>
              </a:spcBef>
              <a:buChar char="–"/>
              <a:defRPr sz="2000">
                <a:solidFill>
                  <a:srgbClr val="235373"/>
                </a:solidFill>
                <a:latin typeface="MetaBook-Roman" charset="0"/>
                <a:cs typeface="Arial" pitchFamily="34" charset="0"/>
              </a:defRPr>
            </a:lvl4pPr>
            <a:lvl5pPr marL="2057400" indent="-228600" algn="l" eaLnBrk="0" hangingPunct="0">
              <a:spcBef>
                <a:spcPct val="20000"/>
              </a:spcBef>
              <a:buChar char="»"/>
              <a:defRPr sz="2000">
                <a:solidFill>
                  <a:srgbClr val="235373"/>
                </a:solidFill>
                <a:latin typeface="MetaBook-Roman" charset="0"/>
                <a:cs typeface="Arial" pitchFamily="34" charset="0"/>
              </a:defRPr>
            </a:lvl5pPr>
            <a:lvl6pPr marL="2514600" indent="-228600" eaLnBrk="0" fontAlgn="base" hangingPunct="0">
              <a:spcBef>
                <a:spcPct val="20000"/>
              </a:spcBef>
              <a:spcAft>
                <a:spcPct val="0"/>
              </a:spcAft>
              <a:buChar char="»"/>
              <a:defRPr sz="2000">
                <a:solidFill>
                  <a:srgbClr val="235373"/>
                </a:solidFill>
                <a:latin typeface="MetaBook-Roman" charset="0"/>
                <a:cs typeface="Arial" pitchFamily="34" charset="0"/>
              </a:defRPr>
            </a:lvl6pPr>
            <a:lvl7pPr marL="2971800" indent="-228600" eaLnBrk="0" fontAlgn="base" hangingPunct="0">
              <a:spcBef>
                <a:spcPct val="20000"/>
              </a:spcBef>
              <a:spcAft>
                <a:spcPct val="0"/>
              </a:spcAft>
              <a:buChar char="»"/>
              <a:defRPr sz="2000">
                <a:solidFill>
                  <a:srgbClr val="235373"/>
                </a:solidFill>
                <a:latin typeface="MetaBook-Roman" charset="0"/>
                <a:cs typeface="Arial" pitchFamily="34" charset="0"/>
              </a:defRPr>
            </a:lvl7pPr>
            <a:lvl8pPr marL="3429000" indent="-228600" eaLnBrk="0" fontAlgn="base" hangingPunct="0">
              <a:spcBef>
                <a:spcPct val="20000"/>
              </a:spcBef>
              <a:spcAft>
                <a:spcPct val="0"/>
              </a:spcAft>
              <a:buChar char="»"/>
              <a:defRPr sz="2000">
                <a:solidFill>
                  <a:srgbClr val="235373"/>
                </a:solidFill>
                <a:latin typeface="MetaBook-Roman" charset="0"/>
                <a:cs typeface="Arial" pitchFamily="34" charset="0"/>
              </a:defRPr>
            </a:lvl8pPr>
            <a:lvl9pPr marL="3886200" indent="-228600" eaLnBrk="0" fontAlgn="base" hangingPunct="0">
              <a:spcBef>
                <a:spcPct val="20000"/>
              </a:spcBef>
              <a:spcAft>
                <a:spcPct val="0"/>
              </a:spcAft>
              <a:buChar char="»"/>
              <a:defRPr sz="2000">
                <a:solidFill>
                  <a:srgbClr val="235373"/>
                </a:solidFill>
                <a:latin typeface="MetaBook-Roman" charset="0"/>
                <a:cs typeface="Arial" pitchFamily="34" charset="0"/>
              </a:defRPr>
            </a:lvl9pPr>
          </a:lstStyle>
          <a:p>
            <a:pPr eaLnBrk="1" hangingPunct="1">
              <a:spcBef>
                <a:spcPts val="600"/>
              </a:spcBef>
              <a:buClr>
                <a:srgbClr val="00B0F0"/>
              </a:buClr>
            </a:pPr>
            <a:r>
              <a:rPr lang="en-US" altLang="en-US" sz="1600" dirty="0" smtClean="0">
                <a:solidFill>
                  <a:srgbClr val="000000"/>
                </a:solidFill>
                <a:latin typeface="+mn-lt"/>
              </a:rPr>
              <a:t>In 2016, </a:t>
            </a:r>
            <a:r>
              <a:rPr lang="en-US" altLang="en-US" sz="1600" dirty="0" err="1">
                <a:solidFill>
                  <a:srgbClr val="000000"/>
                </a:solidFill>
                <a:latin typeface="+mn-lt"/>
              </a:rPr>
              <a:t>EnMS</a:t>
            </a:r>
            <a:r>
              <a:rPr lang="en-US" altLang="en-US" sz="1600" dirty="0">
                <a:solidFill>
                  <a:srgbClr val="000000"/>
                </a:solidFill>
                <a:latin typeface="+mn-lt"/>
              </a:rPr>
              <a:t> </a:t>
            </a:r>
            <a:r>
              <a:rPr lang="en-US" altLang="en-US" sz="1600" dirty="0" smtClean="0">
                <a:solidFill>
                  <a:srgbClr val="000000"/>
                </a:solidFill>
                <a:latin typeface="+mn-lt"/>
              </a:rPr>
              <a:t>limited </a:t>
            </a:r>
            <a:r>
              <a:rPr lang="en-US" altLang="en-US" sz="1600" dirty="0">
                <a:solidFill>
                  <a:srgbClr val="000000"/>
                </a:solidFill>
                <a:latin typeface="+mn-lt"/>
              </a:rPr>
              <a:t>to power generation </a:t>
            </a:r>
            <a:r>
              <a:rPr lang="en-US" altLang="en-US" sz="1600" dirty="0" smtClean="0">
                <a:solidFill>
                  <a:srgbClr val="000000"/>
                </a:solidFill>
                <a:latin typeface="+mn-lt"/>
              </a:rPr>
              <a:t>facilities</a:t>
            </a:r>
          </a:p>
        </p:txBody>
      </p:sp>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2216" y="1456975"/>
            <a:ext cx="4441784" cy="4066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099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ircle(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811511"/>
            <a:ext cx="3672408" cy="1497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ctangle 2"/>
          <p:cNvSpPr txBox="1">
            <a:spLocks noChangeArrowheads="1"/>
          </p:cNvSpPr>
          <p:nvPr/>
        </p:nvSpPr>
        <p:spPr>
          <a:xfrm>
            <a:off x="0" y="1032024"/>
            <a:ext cx="9144000" cy="524768"/>
          </a:xfrm>
          <a:prstGeom prst="rect">
            <a:avLst/>
          </a:prstGeom>
        </p:spPr>
        <p:txBody>
          <a:bodyPr/>
          <a:lstStyle/>
          <a:p>
            <a:pPr algn="ctr">
              <a:lnSpc>
                <a:spcPct val="85000"/>
              </a:lnSpc>
              <a:buClr>
                <a:srgbClr val="008000"/>
              </a:buClr>
              <a:defRPr/>
            </a:pPr>
            <a:r>
              <a:rPr lang="en-US" altLang="en-US" sz="3200" dirty="0" err="1" smtClean="0">
                <a:solidFill>
                  <a:srgbClr val="2F93D1"/>
                </a:solidFill>
                <a:latin typeface="+mn-lt"/>
              </a:rPr>
              <a:t>EnMS</a:t>
            </a:r>
            <a:r>
              <a:rPr lang="en-US" altLang="en-US" sz="3200" dirty="0" smtClean="0">
                <a:solidFill>
                  <a:srgbClr val="2F93D1"/>
                </a:solidFill>
                <a:latin typeface="+mn-lt"/>
              </a:rPr>
              <a:t> Capacity Building and Implementation Program</a:t>
            </a:r>
            <a:endParaRPr lang="en-US" altLang="ko-KR" sz="3200" dirty="0">
              <a:solidFill>
                <a:srgbClr val="0698DF"/>
              </a:solidFill>
              <a:latin typeface="+mn-lt"/>
              <a:cs typeface="Arial" pitchFamily="34" charset="0"/>
            </a:endParaRPr>
          </a:p>
        </p:txBody>
      </p:sp>
      <p:sp>
        <p:nvSpPr>
          <p:cNvPr id="8" name="TextBox 12"/>
          <p:cNvSpPr txBox="1">
            <a:spLocks noChangeArrowheads="1"/>
          </p:cNvSpPr>
          <p:nvPr/>
        </p:nvSpPr>
        <p:spPr bwMode="auto">
          <a:xfrm>
            <a:off x="107504" y="1568405"/>
            <a:ext cx="88569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spcBef>
                <a:spcPct val="0"/>
              </a:spcBef>
              <a:buClrTx/>
              <a:buFontTx/>
              <a:buNone/>
            </a:pPr>
            <a:r>
              <a:rPr lang="en-US" sz="2600" b="1" dirty="0">
                <a:solidFill>
                  <a:schemeClr val="tx1"/>
                </a:solidFill>
                <a:latin typeface="+mn-lt"/>
                <a:ea typeface="+mj-ea"/>
                <a:cs typeface="Arial" panose="020B0604020202020204" pitchFamily="34" charset="0"/>
              </a:rPr>
              <a:t>Costs and Benefits Analysis</a:t>
            </a:r>
            <a:r>
              <a:rPr lang="en-US" sz="2600" b="1" dirty="0">
                <a:solidFill>
                  <a:srgbClr val="00B050"/>
                </a:solidFill>
                <a:latin typeface="+mn-lt"/>
                <a:ea typeface="+mj-ea"/>
                <a:cs typeface="Arial" panose="020B0604020202020204" pitchFamily="34" charset="0"/>
              </a:rPr>
              <a:t> </a:t>
            </a:r>
            <a:r>
              <a:rPr lang="en-US" sz="2600" b="1" dirty="0" smtClean="0">
                <a:solidFill>
                  <a:srgbClr val="00B050"/>
                </a:solidFill>
                <a:latin typeface="+mn-lt"/>
                <a:ea typeface="+mj-ea"/>
                <a:cs typeface="Arial" panose="020B0604020202020204" pitchFamily="34" charset="0"/>
              </a:rPr>
              <a:t>with In-Kind</a:t>
            </a:r>
            <a:r>
              <a:rPr lang="en-US" sz="2600" b="1" dirty="0" smtClean="0">
                <a:solidFill>
                  <a:schemeClr val="tx1"/>
                </a:solidFill>
                <a:latin typeface="+mn-lt"/>
                <a:ea typeface="+mj-ea"/>
                <a:cs typeface="Arial" panose="020B0604020202020204" pitchFamily="34" charset="0"/>
              </a:rPr>
              <a:t> -  Pilot phase</a:t>
            </a:r>
            <a:endParaRPr lang="en-US" altLang="en-US" sz="2600" b="1" dirty="0">
              <a:solidFill>
                <a:schemeClr val="tx1"/>
              </a:solidFill>
              <a:latin typeface="+mn-lt"/>
              <a:ea typeface="+mj-ea"/>
              <a:cs typeface="Arial" panose="020B0604020202020204" pitchFamily="34" charset="0"/>
            </a:endParaRPr>
          </a:p>
        </p:txBody>
      </p:sp>
      <p:sp>
        <p:nvSpPr>
          <p:cNvPr id="38" name="Rectangle 3"/>
          <p:cNvSpPr txBox="1">
            <a:spLocks noChangeArrowheads="1"/>
          </p:cNvSpPr>
          <p:nvPr/>
        </p:nvSpPr>
        <p:spPr>
          <a:xfrm>
            <a:off x="69837" y="2204863"/>
            <a:ext cx="5294251" cy="429595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75000"/>
                  </a:schemeClr>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12 Partner enterprises (65% success rate)</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23 Nat. Consultants/Expert Trainees</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In-kind contribution from Nat. Consultants</a:t>
            </a:r>
          </a:p>
          <a:p>
            <a:pPr marL="344488" indent="-344488" fontAlgn="auto">
              <a:spcBef>
                <a:spcPts val="1200"/>
              </a:spcBef>
              <a:spcAft>
                <a:spcPts val="0"/>
              </a:spcAft>
              <a:buClr>
                <a:srgbClr val="00B0F0"/>
              </a:buClr>
              <a:buFont typeface="Wingdings" pitchFamily="2" charset="2"/>
              <a:buChar char="Ø"/>
              <a:defRPr/>
            </a:pPr>
            <a:r>
              <a:rPr lang="en-US" altLang="en-US" sz="1900" dirty="0" err="1" smtClean="0">
                <a:solidFill>
                  <a:schemeClr val="tx1"/>
                </a:solidFill>
              </a:rPr>
              <a:t>Programme</a:t>
            </a:r>
            <a:r>
              <a:rPr lang="en-US" altLang="en-US" sz="1900" dirty="0" smtClean="0">
                <a:solidFill>
                  <a:schemeClr val="tx1"/>
                </a:solidFill>
              </a:rPr>
              <a:t> implementation</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No </a:t>
            </a:r>
            <a:r>
              <a:rPr lang="en-US" altLang="en-US" sz="1900" dirty="0">
                <a:solidFill>
                  <a:schemeClr val="tx1"/>
                </a:solidFill>
              </a:rPr>
              <a:t>inclusion of UNIDO staff &amp; </a:t>
            </a:r>
            <a:r>
              <a:rPr lang="en-US" altLang="en-US" sz="1900" dirty="0" smtClean="0">
                <a:solidFill>
                  <a:schemeClr val="tx1"/>
                </a:solidFill>
              </a:rPr>
              <a:t>support </a:t>
            </a:r>
            <a:r>
              <a:rPr lang="en-US" altLang="en-US" sz="1900" dirty="0">
                <a:solidFill>
                  <a:schemeClr val="tx1"/>
                </a:solidFill>
              </a:rPr>
              <a:t>costs</a:t>
            </a:r>
          </a:p>
          <a:p>
            <a:pPr marL="344488" indent="-344488" fontAlgn="auto">
              <a:spcBef>
                <a:spcPts val="1200"/>
              </a:spcBef>
              <a:spcAft>
                <a:spcPts val="0"/>
              </a:spcAft>
              <a:buClr>
                <a:srgbClr val="00B0F0"/>
              </a:buClr>
              <a:buFont typeface="Wingdings" pitchFamily="2" charset="2"/>
              <a:buChar char="Ø"/>
              <a:defRPr/>
            </a:pPr>
            <a:r>
              <a:rPr lang="en-US" altLang="en-US" sz="1900" dirty="0">
                <a:solidFill>
                  <a:schemeClr val="tx1"/>
                </a:solidFill>
              </a:rPr>
              <a:t>Energy Savings 1 </a:t>
            </a:r>
            <a:r>
              <a:rPr lang="en-US" altLang="en-US" sz="1900" dirty="0" err="1">
                <a:solidFill>
                  <a:schemeClr val="tx1"/>
                </a:solidFill>
              </a:rPr>
              <a:t>Yr</a:t>
            </a:r>
            <a:r>
              <a:rPr lang="en-US" altLang="en-US" sz="1900" dirty="0">
                <a:solidFill>
                  <a:schemeClr val="tx1"/>
                </a:solidFill>
              </a:rPr>
              <a:t>: </a:t>
            </a:r>
            <a:r>
              <a:rPr lang="en-US" altLang="en-US" sz="1900" dirty="0" smtClean="0">
                <a:solidFill>
                  <a:schemeClr val="tx1"/>
                </a:solidFill>
              </a:rPr>
              <a:t>14.362 </a:t>
            </a:r>
            <a:r>
              <a:rPr lang="en-US" altLang="en-US" sz="1900" dirty="0" err="1">
                <a:solidFill>
                  <a:schemeClr val="tx1"/>
                </a:solidFill>
              </a:rPr>
              <a:t>GWh</a:t>
            </a:r>
            <a:r>
              <a:rPr lang="en-US" altLang="en-US" sz="1900" dirty="0">
                <a:solidFill>
                  <a:schemeClr val="tx1"/>
                </a:solidFill>
              </a:rPr>
              <a:t> (</a:t>
            </a:r>
            <a:r>
              <a:rPr lang="en-US" altLang="en-US" sz="1900" dirty="0" smtClean="0">
                <a:solidFill>
                  <a:schemeClr val="tx1"/>
                </a:solidFill>
              </a:rPr>
              <a:t>63% </a:t>
            </a:r>
            <a:r>
              <a:rPr lang="en-US" altLang="en-US" sz="1900" dirty="0">
                <a:solidFill>
                  <a:schemeClr val="tx1"/>
                </a:solidFill>
              </a:rPr>
              <a:t>no cost</a:t>
            </a:r>
            <a:r>
              <a:rPr lang="en-US" altLang="en-US" sz="1900" dirty="0" smtClean="0">
                <a:solidFill>
                  <a:schemeClr val="tx1"/>
                </a:solidFill>
              </a:rPr>
              <a:t>)</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Energy Savings 5 </a:t>
            </a:r>
            <a:r>
              <a:rPr lang="en-US" altLang="en-US" sz="1900" dirty="0" err="1" smtClean="0">
                <a:solidFill>
                  <a:schemeClr val="tx1"/>
                </a:solidFill>
              </a:rPr>
              <a:t>Yr</a:t>
            </a:r>
            <a:r>
              <a:rPr lang="en-US" altLang="en-US" sz="1900" dirty="0" smtClean="0">
                <a:solidFill>
                  <a:schemeClr val="tx1"/>
                </a:solidFill>
              </a:rPr>
              <a:t>: 165 </a:t>
            </a:r>
            <a:r>
              <a:rPr lang="en-US" altLang="en-US" sz="1900" dirty="0" err="1" smtClean="0">
                <a:solidFill>
                  <a:schemeClr val="tx1"/>
                </a:solidFill>
              </a:rPr>
              <a:t>GWh</a:t>
            </a:r>
            <a:endParaRPr lang="en-US" altLang="en-US" sz="1900" dirty="0">
              <a:solidFill>
                <a:schemeClr val="tx1"/>
              </a:solidFill>
            </a:endParaRPr>
          </a:p>
          <a:p>
            <a:pPr marL="344488" indent="-344488" fontAlgn="auto">
              <a:spcBef>
                <a:spcPts val="1200"/>
              </a:spcBef>
              <a:spcAft>
                <a:spcPts val="0"/>
              </a:spcAft>
              <a:buClr>
                <a:srgbClr val="00B0F0"/>
              </a:buClr>
              <a:buFont typeface="Wingdings" pitchFamily="2" charset="2"/>
              <a:buChar char="Ø"/>
              <a:defRPr/>
            </a:pPr>
            <a:r>
              <a:rPr lang="en-US" altLang="en-US" sz="1900" b="1" dirty="0" smtClean="0">
                <a:solidFill>
                  <a:schemeClr val="tx1"/>
                </a:solidFill>
              </a:rPr>
              <a:t>Money savings 1 </a:t>
            </a:r>
            <a:r>
              <a:rPr lang="en-US" altLang="en-US" sz="1900" b="1" dirty="0" err="1" smtClean="0">
                <a:solidFill>
                  <a:schemeClr val="tx1"/>
                </a:solidFill>
              </a:rPr>
              <a:t>Yr</a:t>
            </a:r>
            <a:r>
              <a:rPr lang="en-US" altLang="en-US" sz="1900" b="1" dirty="0" smtClean="0">
                <a:solidFill>
                  <a:schemeClr val="tx1"/>
                </a:solidFill>
              </a:rPr>
              <a:t>: 862,700 USD (52% </a:t>
            </a:r>
            <a:r>
              <a:rPr lang="en-US" altLang="en-US" sz="1900" b="1" dirty="0">
                <a:solidFill>
                  <a:schemeClr val="tx1"/>
                </a:solidFill>
              </a:rPr>
              <a:t>no cost)</a:t>
            </a:r>
            <a:endParaRPr lang="en-US" altLang="en-US" sz="1900" b="1" dirty="0" smtClean="0">
              <a:solidFill>
                <a:schemeClr val="tx1"/>
              </a:solidFill>
            </a:endParaRPr>
          </a:p>
          <a:p>
            <a:pPr marL="344488" indent="-344488" fontAlgn="auto">
              <a:spcBef>
                <a:spcPts val="1200"/>
              </a:spcBef>
              <a:spcAft>
                <a:spcPts val="0"/>
              </a:spcAft>
              <a:buClr>
                <a:srgbClr val="00B0F0"/>
              </a:buClr>
              <a:buFont typeface="Wingdings" pitchFamily="2" charset="2"/>
              <a:buChar char="Ø"/>
              <a:defRPr/>
            </a:pPr>
            <a:r>
              <a:rPr lang="en-US" altLang="en-US" sz="1900" b="1" dirty="0">
                <a:solidFill>
                  <a:schemeClr val="tx1"/>
                </a:solidFill>
              </a:rPr>
              <a:t>Money savings </a:t>
            </a:r>
            <a:r>
              <a:rPr lang="en-US" altLang="en-US" sz="1900" b="1" dirty="0" smtClean="0">
                <a:solidFill>
                  <a:schemeClr val="tx1"/>
                </a:solidFill>
              </a:rPr>
              <a:t>5 </a:t>
            </a:r>
            <a:r>
              <a:rPr lang="en-US" altLang="en-US" sz="1900" b="1" dirty="0" err="1">
                <a:solidFill>
                  <a:schemeClr val="tx1"/>
                </a:solidFill>
              </a:rPr>
              <a:t>Yr</a:t>
            </a:r>
            <a:r>
              <a:rPr lang="en-US" altLang="en-US" sz="1900" b="1" dirty="0">
                <a:solidFill>
                  <a:schemeClr val="tx1"/>
                </a:solidFill>
              </a:rPr>
              <a:t>: </a:t>
            </a:r>
            <a:r>
              <a:rPr lang="en-US" altLang="en-US" sz="1900" b="1" dirty="0" smtClean="0">
                <a:solidFill>
                  <a:schemeClr val="tx1"/>
                </a:solidFill>
              </a:rPr>
              <a:t>10,792,000 </a:t>
            </a:r>
            <a:r>
              <a:rPr lang="en-US" altLang="en-US" sz="1900" b="1" dirty="0">
                <a:solidFill>
                  <a:schemeClr val="tx1"/>
                </a:solidFill>
              </a:rPr>
              <a:t>USD</a:t>
            </a:r>
            <a:r>
              <a:rPr lang="en-US" altLang="en-US" sz="1900" b="1" dirty="0" smtClean="0">
                <a:solidFill>
                  <a:schemeClr val="tx1"/>
                </a:solidFill>
              </a:rPr>
              <a:t>   </a:t>
            </a:r>
          </a:p>
          <a:p>
            <a:pPr marL="0" indent="0" fontAlgn="auto">
              <a:spcBef>
                <a:spcPts val="1200"/>
              </a:spcBef>
              <a:spcAft>
                <a:spcPts val="0"/>
              </a:spcAft>
              <a:buClr>
                <a:srgbClr val="00B0F0"/>
              </a:buClr>
              <a:buNone/>
              <a:defRPr/>
            </a:pPr>
            <a:r>
              <a:rPr lang="en-US" altLang="en-US" sz="2000" b="1" dirty="0" smtClean="0">
                <a:solidFill>
                  <a:srgbClr val="00B050"/>
                </a:solidFill>
              </a:rPr>
              <a:t>    Without considering non-energy benefits!</a:t>
            </a:r>
            <a:r>
              <a:rPr lang="en-US" altLang="en-US" sz="1900" b="1" dirty="0" smtClean="0">
                <a:solidFill>
                  <a:srgbClr val="00B050"/>
                </a:solidFill>
              </a:rPr>
              <a:t>  </a:t>
            </a:r>
            <a:endParaRPr lang="en-US" altLang="en-US" sz="1900" b="1" dirty="0">
              <a:solidFill>
                <a:srgbClr val="00B050"/>
              </a:solidFill>
            </a:endParaRPr>
          </a:p>
        </p:txBody>
      </p:sp>
      <p:sp>
        <p:nvSpPr>
          <p:cNvPr id="3" name="Oval 2"/>
          <p:cNvSpPr/>
          <p:nvPr/>
        </p:nvSpPr>
        <p:spPr>
          <a:xfrm>
            <a:off x="7956376" y="6053328"/>
            <a:ext cx="1043608" cy="28803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247900"/>
            <a:ext cx="37242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2411760" y="5013176"/>
            <a:ext cx="1512168" cy="5472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328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2"/>
          <p:cNvSpPr txBox="1">
            <a:spLocks noChangeArrowheads="1"/>
          </p:cNvSpPr>
          <p:nvPr/>
        </p:nvSpPr>
        <p:spPr bwMode="auto">
          <a:xfrm>
            <a:off x="107504" y="1568405"/>
            <a:ext cx="88569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spcBef>
                <a:spcPct val="0"/>
              </a:spcBef>
              <a:buClrTx/>
              <a:buFontTx/>
              <a:buNone/>
            </a:pPr>
            <a:r>
              <a:rPr lang="en-US" sz="2600" b="1" dirty="0">
                <a:solidFill>
                  <a:schemeClr val="tx1"/>
                </a:solidFill>
                <a:latin typeface="+mn-lt"/>
                <a:ea typeface="+mj-ea"/>
                <a:cs typeface="Arial" panose="020B0604020202020204" pitchFamily="34" charset="0"/>
              </a:rPr>
              <a:t>Costs and Benefits Analysis </a:t>
            </a:r>
            <a:r>
              <a:rPr lang="en-US" sz="2600" b="1" dirty="0" smtClean="0">
                <a:solidFill>
                  <a:schemeClr val="tx1"/>
                </a:solidFill>
                <a:latin typeface="+mn-lt"/>
                <a:ea typeface="+mj-ea"/>
                <a:cs typeface="Arial" panose="020B0604020202020204" pitchFamily="34" charset="0"/>
              </a:rPr>
              <a:t>– </a:t>
            </a:r>
            <a:r>
              <a:rPr lang="en-US" sz="2600" b="1" dirty="0" smtClean="0">
                <a:solidFill>
                  <a:srgbClr val="FF0000"/>
                </a:solidFill>
                <a:latin typeface="+mn-lt"/>
                <a:ea typeface="+mj-ea"/>
                <a:cs typeface="Arial" panose="020B0604020202020204" pitchFamily="34" charset="0"/>
              </a:rPr>
              <a:t>Replication Scenario</a:t>
            </a:r>
            <a:endParaRPr lang="en-US" altLang="en-US" sz="2600" b="1" dirty="0">
              <a:solidFill>
                <a:srgbClr val="FF0000"/>
              </a:solidFill>
              <a:latin typeface="+mn-lt"/>
              <a:ea typeface="+mj-ea"/>
              <a:cs typeface="Arial" panose="020B0604020202020204" pitchFamily="34" charset="0"/>
            </a:endParaRPr>
          </a:p>
        </p:txBody>
      </p:sp>
      <p:sp>
        <p:nvSpPr>
          <p:cNvPr id="38" name="Rectangle 3"/>
          <p:cNvSpPr txBox="1">
            <a:spLocks noChangeArrowheads="1"/>
          </p:cNvSpPr>
          <p:nvPr/>
        </p:nvSpPr>
        <p:spPr>
          <a:xfrm>
            <a:off x="107504" y="2204863"/>
            <a:ext cx="5294251" cy="429595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75000"/>
                  </a:schemeClr>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10 Partner enterprises</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12 UNIDO National </a:t>
            </a:r>
            <a:r>
              <a:rPr lang="en-US" altLang="en-US" sz="1900" dirty="0" err="1" smtClean="0">
                <a:solidFill>
                  <a:schemeClr val="tx1"/>
                </a:solidFill>
              </a:rPr>
              <a:t>EnMS</a:t>
            </a:r>
            <a:r>
              <a:rPr lang="en-US" altLang="en-US" sz="1900" dirty="0" smtClean="0">
                <a:solidFill>
                  <a:schemeClr val="tx1"/>
                </a:solidFill>
              </a:rPr>
              <a:t> Expert</a:t>
            </a:r>
          </a:p>
          <a:p>
            <a:pPr marL="344488" indent="-344488" fontAlgn="auto">
              <a:spcBef>
                <a:spcPts val="1200"/>
              </a:spcBef>
              <a:spcAft>
                <a:spcPts val="0"/>
              </a:spcAft>
              <a:buClr>
                <a:srgbClr val="00B0F0"/>
              </a:buClr>
              <a:buFont typeface="Wingdings" pitchFamily="2" charset="2"/>
              <a:buChar char="Ø"/>
              <a:defRPr/>
            </a:pPr>
            <a:r>
              <a:rPr lang="en-US" altLang="en-US" sz="1900" dirty="0" smtClean="0">
                <a:solidFill>
                  <a:schemeClr val="tx1"/>
                </a:solidFill>
              </a:rPr>
              <a:t>Include </a:t>
            </a:r>
            <a:r>
              <a:rPr lang="en-US" altLang="en-US" sz="1900" dirty="0" err="1" smtClean="0">
                <a:solidFill>
                  <a:schemeClr val="tx1"/>
                </a:solidFill>
              </a:rPr>
              <a:t>Progr</a:t>
            </a:r>
            <a:r>
              <a:rPr lang="en-US" altLang="en-US" sz="1900" dirty="0" smtClean="0">
                <a:solidFill>
                  <a:schemeClr val="tx1"/>
                </a:solidFill>
              </a:rPr>
              <a:t>. preparation and implementation</a:t>
            </a:r>
          </a:p>
          <a:p>
            <a:pPr marL="344488" indent="-344488" fontAlgn="auto">
              <a:spcBef>
                <a:spcPts val="1200"/>
              </a:spcBef>
              <a:spcAft>
                <a:spcPts val="0"/>
              </a:spcAft>
              <a:buClr>
                <a:srgbClr val="00B0F0"/>
              </a:buClr>
              <a:buFont typeface="Wingdings" pitchFamily="2" charset="2"/>
              <a:buChar char="Ø"/>
              <a:defRPr/>
            </a:pPr>
            <a:r>
              <a:rPr lang="en-US" altLang="en-US" sz="1900" dirty="0">
                <a:solidFill>
                  <a:schemeClr val="tx1"/>
                </a:solidFill>
              </a:rPr>
              <a:t>No inclusion of UNIDO staff &amp; project support costs</a:t>
            </a:r>
          </a:p>
          <a:p>
            <a:pPr marL="344488" indent="-344488" fontAlgn="auto">
              <a:spcBef>
                <a:spcPts val="1200"/>
              </a:spcBef>
              <a:spcAft>
                <a:spcPts val="0"/>
              </a:spcAft>
              <a:buClr>
                <a:srgbClr val="00B0F0"/>
              </a:buClr>
              <a:buFont typeface="Wingdings" pitchFamily="2" charset="2"/>
              <a:buChar char="Ø"/>
              <a:defRPr/>
            </a:pPr>
            <a:r>
              <a:rPr lang="en-US" altLang="en-US" sz="1900" b="1" dirty="0" smtClean="0">
                <a:solidFill>
                  <a:schemeClr val="tx1"/>
                </a:solidFill>
              </a:rPr>
              <a:t>Target Final Energy </a:t>
            </a:r>
            <a:r>
              <a:rPr lang="en-US" altLang="en-US" sz="1900" b="1" dirty="0">
                <a:solidFill>
                  <a:schemeClr val="tx1"/>
                </a:solidFill>
              </a:rPr>
              <a:t>Savings 1 </a:t>
            </a:r>
            <a:r>
              <a:rPr lang="en-US" altLang="en-US" sz="1900" b="1" dirty="0" err="1">
                <a:solidFill>
                  <a:schemeClr val="tx1"/>
                </a:solidFill>
              </a:rPr>
              <a:t>Yr</a:t>
            </a:r>
            <a:r>
              <a:rPr lang="en-US" altLang="en-US" sz="1900" b="1" dirty="0">
                <a:solidFill>
                  <a:schemeClr val="tx1"/>
                </a:solidFill>
              </a:rPr>
              <a:t>: </a:t>
            </a:r>
            <a:r>
              <a:rPr lang="en-US" altLang="en-US" sz="1900" b="1" dirty="0" smtClean="0">
                <a:solidFill>
                  <a:schemeClr val="tx1"/>
                </a:solidFill>
              </a:rPr>
              <a:t>10 </a:t>
            </a:r>
            <a:r>
              <a:rPr lang="en-US" altLang="en-US" sz="1900" b="1" dirty="0" err="1" smtClean="0">
                <a:solidFill>
                  <a:schemeClr val="tx1"/>
                </a:solidFill>
              </a:rPr>
              <a:t>GWh</a:t>
            </a:r>
            <a:endParaRPr lang="en-US" altLang="en-US" sz="1900" b="1" dirty="0" smtClean="0">
              <a:solidFill>
                <a:schemeClr val="tx1"/>
              </a:solidFill>
            </a:endParaRPr>
          </a:p>
          <a:p>
            <a:pPr marL="344488" indent="-344488" fontAlgn="auto">
              <a:spcBef>
                <a:spcPts val="1200"/>
              </a:spcBef>
              <a:spcAft>
                <a:spcPts val="0"/>
              </a:spcAft>
              <a:buClr>
                <a:srgbClr val="00B0F0"/>
              </a:buClr>
              <a:buFont typeface="Wingdings" pitchFamily="2" charset="2"/>
              <a:buChar char="Ø"/>
              <a:defRPr/>
            </a:pPr>
            <a:r>
              <a:rPr lang="en-US" altLang="en-US" sz="1900" b="1" dirty="0" smtClean="0">
                <a:solidFill>
                  <a:schemeClr val="tx1"/>
                </a:solidFill>
              </a:rPr>
              <a:t>Target Money Savings 1 </a:t>
            </a:r>
            <a:r>
              <a:rPr lang="en-US" altLang="en-US" sz="1900" b="1" dirty="0" err="1" smtClean="0">
                <a:solidFill>
                  <a:schemeClr val="tx1"/>
                </a:solidFill>
              </a:rPr>
              <a:t>Yr</a:t>
            </a:r>
            <a:r>
              <a:rPr lang="en-US" altLang="en-US" sz="1900" b="1" dirty="0" smtClean="0">
                <a:solidFill>
                  <a:schemeClr val="tx1"/>
                </a:solidFill>
              </a:rPr>
              <a:t>: 650,000 USD </a:t>
            </a:r>
          </a:p>
          <a:p>
            <a:pPr marL="0" indent="0" fontAlgn="auto">
              <a:spcBef>
                <a:spcPts val="0"/>
              </a:spcBef>
              <a:spcAft>
                <a:spcPts val="0"/>
              </a:spcAft>
              <a:buClr>
                <a:srgbClr val="00B0F0"/>
              </a:buClr>
              <a:buNone/>
              <a:defRPr/>
            </a:pPr>
            <a:r>
              <a:rPr lang="en-US" altLang="en-US" sz="1900" b="1" dirty="0" smtClean="0">
                <a:solidFill>
                  <a:schemeClr val="tx1"/>
                </a:solidFill>
              </a:rPr>
              <a:t>       				     (50% </a:t>
            </a:r>
            <a:r>
              <a:rPr lang="en-US" altLang="en-US" sz="1900" b="1" dirty="0">
                <a:solidFill>
                  <a:schemeClr val="tx1"/>
                </a:solidFill>
              </a:rPr>
              <a:t>no cost</a:t>
            </a:r>
            <a:r>
              <a:rPr lang="en-US" altLang="en-US" sz="1900" b="1" dirty="0" smtClean="0">
                <a:solidFill>
                  <a:schemeClr val="tx1"/>
                </a:solidFill>
              </a:rPr>
              <a:t>)  </a:t>
            </a:r>
          </a:p>
          <a:p>
            <a:pPr marL="0" indent="0" fontAlgn="auto">
              <a:spcBef>
                <a:spcPts val="1200"/>
              </a:spcBef>
              <a:spcAft>
                <a:spcPts val="0"/>
              </a:spcAft>
              <a:buClr>
                <a:srgbClr val="00B0F0"/>
              </a:buClr>
              <a:buNone/>
              <a:defRPr/>
            </a:pPr>
            <a:r>
              <a:rPr lang="en-US" altLang="en-US" sz="2000" b="1" dirty="0" smtClean="0">
                <a:solidFill>
                  <a:srgbClr val="00B050"/>
                </a:solidFill>
              </a:rPr>
              <a:t>      Without </a:t>
            </a:r>
            <a:r>
              <a:rPr lang="en-US" altLang="en-US" sz="2000" b="1" dirty="0">
                <a:solidFill>
                  <a:srgbClr val="00B050"/>
                </a:solidFill>
              </a:rPr>
              <a:t>considering non-energy benefits!  </a:t>
            </a:r>
          </a:p>
          <a:p>
            <a:pPr marL="0" indent="0" fontAlgn="auto">
              <a:spcBef>
                <a:spcPts val="0"/>
              </a:spcBef>
              <a:spcAft>
                <a:spcPts val="0"/>
              </a:spcAft>
              <a:buClr>
                <a:srgbClr val="00B0F0"/>
              </a:buClr>
              <a:buNone/>
              <a:defRPr/>
            </a:pPr>
            <a:r>
              <a:rPr lang="en-US" altLang="en-US" sz="1900" b="1" dirty="0" smtClean="0">
                <a:solidFill>
                  <a:schemeClr val="tx1"/>
                </a:solidFill>
              </a:rPr>
              <a:t> </a:t>
            </a:r>
            <a:endParaRPr lang="en-US" altLang="en-US" sz="1900" b="1" dirty="0">
              <a:solidFill>
                <a:schemeClr val="tx1"/>
              </a:solidFill>
            </a:endParaRPr>
          </a:p>
        </p:txBody>
      </p:sp>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9644" y="2154589"/>
            <a:ext cx="3424844" cy="2426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708" y="4725144"/>
            <a:ext cx="3697796" cy="1593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Oval 38"/>
          <p:cNvSpPr/>
          <p:nvPr/>
        </p:nvSpPr>
        <p:spPr>
          <a:xfrm>
            <a:off x="8028384" y="6053328"/>
            <a:ext cx="1043608" cy="28803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2"/>
          <p:cNvSpPr txBox="1">
            <a:spLocks noChangeArrowheads="1"/>
          </p:cNvSpPr>
          <p:nvPr/>
        </p:nvSpPr>
        <p:spPr>
          <a:xfrm>
            <a:off x="0" y="1032024"/>
            <a:ext cx="9144000" cy="524768"/>
          </a:xfrm>
          <a:prstGeom prst="rect">
            <a:avLst/>
          </a:prstGeom>
        </p:spPr>
        <p:txBody>
          <a:bodyPr/>
          <a:lstStyle/>
          <a:p>
            <a:pPr algn="ctr">
              <a:lnSpc>
                <a:spcPct val="85000"/>
              </a:lnSpc>
              <a:buClr>
                <a:srgbClr val="008000"/>
              </a:buClr>
              <a:defRPr/>
            </a:pPr>
            <a:r>
              <a:rPr lang="en-US" altLang="en-US" sz="3200" dirty="0" err="1" smtClean="0">
                <a:solidFill>
                  <a:srgbClr val="2F93D1"/>
                </a:solidFill>
                <a:latin typeface="+mn-lt"/>
              </a:rPr>
              <a:t>EnMS</a:t>
            </a:r>
            <a:r>
              <a:rPr lang="en-US" altLang="en-US" sz="3200" dirty="0" smtClean="0">
                <a:solidFill>
                  <a:srgbClr val="2F93D1"/>
                </a:solidFill>
                <a:latin typeface="+mn-lt"/>
              </a:rPr>
              <a:t> Capacity Building and Implementation Program</a:t>
            </a:r>
            <a:endParaRPr lang="en-US" altLang="ko-KR" sz="3200" dirty="0">
              <a:solidFill>
                <a:srgbClr val="0698DF"/>
              </a:solidFill>
              <a:latin typeface="+mn-lt"/>
              <a:cs typeface="Arial" pitchFamily="34" charset="0"/>
            </a:endParaRPr>
          </a:p>
        </p:txBody>
      </p:sp>
    </p:spTree>
    <p:extLst>
      <p:ext uri="{BB962C8B-B14F-4D97-AF65-F5344CB8AC3E}">
        <p14:creationId xmlns:p14="http://schemas.microsoft.com/office/powerpoint/2010/main" val="1451917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6" name="Rectangle 9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896655" rIns="720498" bIns="896655"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3"/>
          <p:cNvSpPr txBox="1">
            <a:spLocks noChangeArrowheads="1"/>
          </p:cNvSpPr>
          <p:nvPr/>
        </p:nvSpPr>
        <p:spPr>
          <a:xfrm>
            <a:off x="323528" y="2204864"/>
            <a:ext cx="8640960" cy="367240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75000"/>
                  </a:schemeClr>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Partnership between UNIDO-GEF IEE Project and EVN Macedonia</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6+1 </a:t>
            </a:r>
            <a:r>
              <a:rPr lang="en-US" altLang="en-US" sz="2000" dirty="0" smtClean="0">
                <a:solidFill>
                  <a:schemeClr val="tx1"/>
                </a:solidFill>
              </a:rPr>
              <a:t>new companies implementing </a:t>
            </a:r>
            <a:r>
              <a:rPr lang="en-US" altLang="en-US" sz="2000" dirty="0" err="1" smtClean="0">
                <a:solidFill>
                  <a:schemeClr val="tx1"/>
                </a:solidFill>
              </a:rPr>
              <a:t>EnMS</a:t>
            </a:r>
            <a:r>
              <a:rPr lang="en-US" altLang="en-US" sz="2000" dirty="0" smtClean="0">
                <a:solidFill>
                  <a:schemeClr val="tx1"/>
                </a:solidFill>
              </a:rPr>
              <a:t>, including EVN Macedonia</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6 UNIDO Qualified National </a:t>
            </a:r>
            <a:r>
              <a:rPr lang="en-US" altLang="en-US" sz="2000" dirty="0" err="1" smtClean="0">
                <a:solidFill>
                  <a:schemeClr val="tx1"/>
                </a:solidFill>
              </a:rPr>
              <a:t>EnMS</a:t>
            </a:r>
            <a:r>
              <a:rPr lang="en-US" altLang="en-US" sz="2000" dirty="0" smtClean="0">
                <a:solidFill>
                  <a:schemeClr val="tx1"/>
                </a:solidFill>
              </a:rPr>
              <a:t> Experts</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7 new </a:t>
            </a:r>
            <a:r>
              <a:rPr lang="en-US" altLang="en-US" sz="2000" dirty="0" err="1" smtClean="0">
                <a:solidFill>
                  <a:schemeClr val="tx1"/>
                </a:solidFill>
              </a:rPr>
              <a:t>EnMS</a:t>
            </a:r>
            <a:r>
              <a:rPr lang="en-US" altLang="en-US" sz="2000" dirty="0" smtClean="0">
                <a:solidFill>
                  <a:schemeClr val="tx1"/>
                </a:solidFill>
              </a:rPr>
              <a:t> Expert Trainees, 2 from EVN Macedonia</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Cost-sharing of Qualified National </a:t>
            </a:r>
            <a:r>
              <a:rPr lang="en-US" altLang="en-US" sz="2000" dirty="0" err="1" smtClean="0">
                <a:solidFill>
                  <a:schemeClr val="tx1"/>
                </a:solidFill>
              </a:rPr>
              <a:t>EnMS</a:t>
            </a:r>
            <a:r>
              <a:rPr lang="en-US" altLang="en-US" sz="2000" dirty="0" smtClean="0">
                <a:solidFill>
                  <a:schemeClr val="tx1"/>
                </a:solidFill>
              </a:rPr>
              <a:t> Experts </a:t>
            </a:r>
          </a:p>
          <a:p>
            <a:pPr lvl="1" fontAlgn="auto">
              <a:spcBef>
                <a:spcPts val="600"/>
              </a:spcBef>
              <a:spcAft>
                <a:spcPts val="0"/>
              </a:spcAft>
              <a:buClr>
                <a:srgbClr val="00B0F0"/>
              </a:buClr>
              <a:defRPr/>
            </a:pPr>
            <a:r>
              <a:rPr lang="en-US" altLang="en-US" dirty="0" smtClean="0"/>
              <a:t>1/3 UNIDO project; 1/3 EVN Macedonia; 1/3 Beneficiary company</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75% National Trainers – 25% International Trainers</a:t>
            </a:r>
          </a:p>
          <a:p>
            <a:pPr marL="344488" indent="-344488" fontAlgn="auto">
              <a:spcBef>
                <a:spcPts val="1200"/>
              </a:spcBef>
              <a:spcAft>
                <a:spcPts val="0"/>
              </a:spcAft>
              <a:buClr>
                <a:srgbClr val="00B0F0"/>
              </a:buClr>
              <a:buFont typeface="Wingdings" pitchFamily="2" charset="2"/>
              <a:buChar char="Ø"/>
              <a:defRPr/>
            </a:pPr>
            <a:r>
              <a:rPr lang="en-US" altLang="en-US" sz="2000" dirty="0" smtClean="0">
                <a:solidFill>
                  <a:schemeClr val="tx1"/>
                </a:solidFill>
              </a:rPr>
              <a:t>EVN Macedonia’s Goals  </a:t>
            </a:r>
            <a:r>
              <a:rPr lang="en-US" altLang="en-US" sz="2000" dirty="0" smtClean="0">
                <a:solidFill>
                  <a:schemeClr val="tx1"/>
                </a:solidFill>
                <a:sym typeface="Wingdings" panose="05000000000000000000" pitchFamily="2" charset="2"/>
              </a:rPr>
              <a:t> </a:t>
            </a:r>
            <a:r>
              <a:rPr lang="en-US" altLang="en-US" sz="2000" dirty="0" smtClean="0">
                <a:solidFill>
                  <a:schemeClr val="tx1"/>
                </a:solidFill>
              </a:rPr>
              <a:t> Start providing </a:t>
            </a:r>
            <a:r>
              <a:rPr lang="en-US" altLang="en-US" sz="2000" dirty="0" err="1" smtClean="0">
                <a:solidFill>
                  <a:schemeClr val="tx1"/>
                </a:solidFill>
              </a:rPr>
              <a:t>EnMS</a:t>
            </a:r>
            <a:r>
              <a:rPr lang="en-US" altLang="en-US" sz="2000" dirty="0" smtClean="0">
                <a:solidFill>
                  <a:schemeClr val="tx1"/>
                </a:solidFill>
              </a:rPr>
              <a:t>-EE Services to Clients </a:t>
            </a:r>
          </a:p>
        </p:txBody>
      </p:sp>
      <p:sp>
        <p:nvSpPr>
          <p:cNvPr id="8" name="TextBox 12"/>
          <p:cNvSpPr txBox="1">
            <a:spLocks noChangeArrowheads="1"/>
          </p:cNvSpPr>
          <p:nvPr/>
        </p:nvSpPr>
        <p:spPr bwMode="auto">
          <a:xfrm>
            <a:off x="107504" y="1568405"/>
            <a:ext cx="88569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Font typeface="Wingdings" pitchFamily="2" charset="2"/>
              <a:buChar char="ü"/>
              <a:defRPr sz="3200">
                <a:solidFill>
                  <a:srgbClr val="235373"/>
                </a:solidFill>
                <a:latin typeface="MetaBook-Roman" pitchFamily="50" charset="0"/>
                <a:cs typeface="Arial" charset="0"/>
              </a:defRPr>
            </a:lvl1pPr>
            <a:lvl2pPr marL="742950" indent="-285750" algn="l" eaLnBrk="0" hangingPunct="0">
              <a:spcBef>
                <a:spcPct val="20000"/>
              </a:spcBef>
              <a:buClr>
                <a:schemeClr val="hlink"/>
              </a:buClr>
              <a:buChar char="•"/>
              <a:defRPr sz="2800">
                <a:solidFill>
                  <a:srgbClr val="235373"/>
                </a:solidFill>
                <a:latin typeface="MetaBook-Roman" pitchFamily="50" charset="0"/>
                <a:cs typeface="Arial" charset="0"/>
              </a:defRPr>
            </a:lvl2pPr>
            <a:lvl3pPr marL="1143000" indent="-228600" algn="l" eaLnBrk="0" hangingPunct="0">
              <a:spcBef>
                <a:spcPct val="20000"/>
              </a:spcBef>
              <a:buChar char="•"/>
              <a:defRPr sz="2400">
                <a:solidFill>
                  <a:srgbClr val="235373"/>
                </a:solidFill>
                <a:latin typeface="MetaBook-Roman" pitchFamily="50" charset="0"/>
                <a:cs typeface="Arial" charset="0"/>
              </a:defRPr>
            </a:lvl3pPr>
            <a:lvl4pPr marL="1600200" indent="-228600" algn="l" eaLnBrk="0" hangingPunct="0">
              <a:spcBef>
                <a:spcPct val="20000"/>
              </a:spcBef>
              <a:buChar char="–"/>
              <a:defRPr sz="2000">
                <a:solidFill>
                  <a:srgbClr val="235373"/>
                </a:solidFill>
                <a:latin typeface="MetaBook-Roman" pitchFamily="50" charset="0"/>
                <a:cs typeface="Arial" charset="0"/>
              </a:defRPr>
            </a:lvl4pPr>
            <a:lvl5pPr marL="2057400" indent="-228600" algn="l" eaLnBrk="0" hangingPunct="0">
              <a:spcBef>
                <a:spcPct val="20000"/>
              </a:spcBef>
              <a:buChar char="»"/>
              <a:defRPr sz="2000">
                <a:solidFill>
                  <a:srgbClr val="235373"/>
                </a:solidFill>
                <a:latin typeface="MetaBook-Roman" pitchFamily="50" charset="0"/>
                <a:cs typeface="Arial" charset="0"/>
              </a:defRPr>
            </a:lvl5pPr>
            <a:lvl6pPr marL="2514600" indent="-228600" eaLnBrk="0" fontAlgn="base" hangingPunct="0">
              <a:spcBef>
                <a:spcPct val="20000"/>
              </a:spcBef>
              <a:spcAft>
                <a:spcPct val="0"/>
              </a:spcAft>
              <a:buChar char="»"/>
              <a:defRPr sz="2000">
                <a:solidFill>
                  <a:srgbClr val="235373"/>
                </a:solidFill>
                <a:latin typeface="MetaBook-Roman" pitchFamily="50" charset="0"/>
                <a:cs typeface="Arial" charset="0"/>
              </a:defRPr>
            </a:lvl6pPr>
            <a:lvl7pPr marL="2971800" indent="-228600" eaLnBrk="0" fontAlgn="base" hangingPunct="0">
              <a:spcBef>
                <a:spcPct val="20000"/>
              </a:spcBef>
              <a:spcAft>
                <a:spcPct val="0"/>
              </a:spcAft>
              <a:buChar char="»"/>
              <a:defRPr sz="2000">
                <a:solidFill>
                  <a:srgbClr val="235373"/>
                </a:solidFill>
                <a:latin typeface="MetaBook-Roman" pitchFamily="50" charset="0"/>
                <a:cs typeface="Arial" charset="0"/>
              </a:defRPr>
            </a:lvl7pPr>
            <a:lvl8pPr marL="3429000" indent="-228600" eaLnBrk="0" fontAlgn="base" hangingPunct="0">
              <a:spcBef>
                <a:spcPct val="20000"/>
              </a:spcBef>
              <a:spcAft>
                <a:spcPct val="0"/>
              </a:spcAft>
              <a:buChar char="»"/>
              <a:defRPr sz="2000">
                <a:solidFill>
                  <a:srgbClr val="235373"/>
                </a:solidFill>
                <a:latin typeface="MetaBook-Roman" pitchFamily="50" charset="0"/>
                <a:cs typeface="Arial" charset="0"/>
              </a:defRPr>
            </a:lvl8pPr>
            <a:lvl9pPr marL="3886200" indent="-228600" eaLnBrk="0" fontAlgn="base" hangingPunct="0">
              <a:spcBef>
                <a:spcPct val="20000"/>
              </a:spcBef>
              <a:spcAft>
                <a:spcPct val="0"/>
              </a:spcAft>
              <a:buChar char="»"/>
              <a:defRPr sz="2000">
                <a:solidFill>
                  <a:srgbClr val="235373"/>
                </a:solidFill>
                <a:latin typeface="MetaBook-Roman" pitchFamily="50" charset="0"/>
                <a:cs typeface="Arial" charset="0"/>
              </a:defRPr>
            </a:lvl9pPr>
          </a:lstStyle>
          <a:p>
            <a:pPr algn="ctr" eaLnBrk="1" hangingPunct="1">
              <a:spcBef>
                <a:spcPct val="0"/>
              </a:spcBef>
              <a:buClrTx/>
              <a:buFontTx/>
              <a:buNone/>
            </a:pPr>
            <a:r>
              <a:rPr lang="en-US" sz="2600" b="1" dirty="0" smtClean="0">
                <a:solidFill>
                  <a:schemeClr val="tx1"/>
                </a:solidFill>
                <a:latin typeface="+mn-lt"/>
                <a:ea typeface="+mj-ea"/>
                <a:cs typeface="Arial" panose="020B0604020202020204" pitchFamily="34" charset="0"/>
              </a:rPr>
              <a:t>Ongoing </a:t>
            </a:r>
            <a:r>
              <a:rPr lang="en-US" sz="2600" b="1" dirty="0" err="1" smtClean="0">
                <a:solidFill>
                  <a:schemeClr val="tx1"/>
                </a:solidFill>
                <a:latin typeface="+mn-lt"/>
                <a:ea typeface="+mj-ea"/>
                <a:cs typeface="Arial" panose="020B0604020202020204" pitchFamily="34" charset="0"/>
              </a:rPr>
              <a:t>EnMS</a:t>
            </a:r>
            <a:r>
              <a:rPr lang="en-US" sz="2600" b="1" dirty="0" smtClean="0">
                <a:solidFill>
                  <a:schemeClr val="tx1"/>
                </a:solidFill>
                <a:latin typeface="+mn-lt"/>
                <a:ea typeface="+mj-ea"/>
                <a:cs typeface="Arial" panose="020B0604020202020204" pitchFamily="34" charset="0"/>
              </a:rPr>
              <a:t> Replication</a:t>
            </a:r>
            <a:endParaRPr lang="en-US" altLang="en-US" sz="2600" b="1" dirty="0">
              <a:solidFill>
                <a:schemeClr val="tx1"/>
              </a:solidFill>
              <a:latin typeface="+mn-lt"/>
              <a:ea typeface="+mj-ea"/>
              <a:cs typeface="Arial" panose="020B0604020202020204" pitchFamily="34" charset="0"/>
            </a:endParaRPr>
          </a:p>
        </p:txBody>
      </p:sp>
      <p:sp>
        <p:nvSpPr>
          <p:cNvPr id="9" name="Rectangle 8"/>
          <p:cNvSpPr>
            <a:spLocks noChangeAspect="1"/>
          </p:cNvSpPr>
          <p:nvPr/>
        </p:nvSpPr>
        <p:spPr>
          <a:xfrm>
            <a:off x="251520" y="5589240"/>
            <a:ext cx="8712968" cy="830997"/>
          </a:xfrm>
          <a:prstGeom prst="rect">
            <a:avLst/>
          </a:prstGeom>
          <a:solidFill>
            <a:schemeClr val="bg1"/>
          </a:solidFill>
        </p:spPr>
        <p:txBody>
          <a:bodyPr wrap="square">
            <a:spAutoFit/>
          </a:bodyPr>
          <a:lstStyle/>
          <a:p>
            <a:pPr algn="ctr"/>
            <a:r>
              <a:rPr lang="en-US" sz="2400" b="1" dirty="0" smtClean="0">
                <a:solidFill>
                  <a:srgbClr val="FF0000"/>
                </a:solidFill>
                <a:latin typeface="+mn-lt"/>
              </a:rPr>
              <a:t>Estimated  Replication Cost  to IEE project is   ̴ 15% of </a:t>
            </a:r>
            <a:r>
              <a:rPr lang="en-US" sz="2400" b="1" dirty="0">
                <a:solidFill>
                  <a:srgbClr val="FF0000"/>
                </a:solidFill>
                <a:latin typeface="+mn-lt"/>
              </a:rPr>
              <a:t>P</a:t>
            </a:r>
            <a:r>
              <a:rPr lang="en-US" sz="2400" b="1" dirty="0" smtClean="0">
                <a:solidFill>
                  <a:srgbClr val="FF0000"/>
                </a:solidFill>
                <a:latin typeface="+mn-lt"/>
              </a:rPr>
              <a:t>ilot Program (i.e. about 30,000 USD)</a:t>
            </a:r>
            <a:endParaRPr lang="en-US" sz="2400" b="1" dirty="0">
              <a:solidFill>
                <a:srgbClr val="FF0000"/>
              </a:solidFill>
              <a:latin typeface="+mn-lt"/>
            </a:endParaRPr>
          </a:p>
        </p:txBody>
      </p:sp>
      <p:sp>
        <p:nvSpPr>
          <p:cNvPr id="10" name="Rectangle 2"/>
          <p:cNvSpPr txBox="1">
            <a:spLocks noChangeArrowheads="1"/>
          </p:cNvSpPr>
          <p:nvPr/>
        </p:nvSpPr>
        <p:spPr>
          <a:xfrm>
            <a:off x="0" y="1032024"/>
            <a:ext cx="9144000" cy="524768"/>
          </a:xfrm>
          <a:prstGeom prst="rect">
            <a:avLst/>
          </a:prstGeom>
        </p:spPr>
        <p:txBody>
          <a:bodyPr/>
          <a:lstStyle/>
          <a:p>
            <a:pPr algn="ctr">
              <a:lnSpc>
                <a:spcPct val="85000"/>
              </a:lnSpc>
              <a:buClr>
                <a:srgbClr val="008000"/>
              </a:buClr>
              <a:defRPr/>
            </a:pPr>
            <a:r>
              <a:rPr lang="en-US" altLang="en-US" sz="3200" dirty="0" err="1" smtClean="0">
                <a:solidFill>
                  <a:srgbClr val="2F93D1"/>
                </a:solidFill>
                <a:latin typeface="+mn-lt"/>
              </a:rPr>
              <a:t>EnMS</a:t>
            </a:r>
            <a:r>
              <a:rPr lang="en-US" altLang="en-US" sz="3200" dirty="0" smtClean="0">
                <a:solidFill>
                  <a:srgbClr val="2F93D1"/>
                </a:solidFill>
                <a:latin typeface="+mn-lt"/>
              </a:rPr>
              <a:t> Capacity Building and Implementation Program</a:t>
            </a:r>
            <a:endParaRPr lang="en-US" altLang="ko-KR" sz="3200" dirty="0">
              <a:solidFill>
                <a:srgbClr val="0698DF"/>
              </a:solidFill>
              <a:latin typeface="+mn-lt"/>
              <a:cs typeface="Arial" pitchFamily="34" charset="0"/>
            </a:endParaRPr>
          </a:p>
        </p:txBody>
      </p:sp>
    </p:spTree>
    <p:extLst>
      <p:ext uri="{BB962C8B-B14F-4D97-AF65-F5344CB8AC3E}">
        <p14:creationId xmlns:p14="http://schemas.microsoft.com/office/powerpoint/2010/main" val="961912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18257</TotalTime>
  <Words>1210</Words>
  <Application>Microsoft Office PowerPoint</Application>
  <PresentationFormat>On-screen Show (4:3)</PresentationFormat>
  <Paragraphs>195</Paragraphs>
  <Slides>10</Slides>
  <Notes>9</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Cost-Benefit Analysis of EnMS Implementation at Enterprise level and Programme level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UNIDO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Xin YAO</dc:creator>
  <cp:lastModifiedBy>mission</cp:lastModifiedBy>
  <cp:revision>425</cp:revision>
  <cp:lastPrinted>2017-10-08T11:58:05Z</cp:lastPrinted>
  <dcterms:created xsi:type="dcterms:W3CDTF">2008-01-28T10:27:53Z</dcterms:created>
  <dcterms:modified xsi:type="dcterms:W3CDTF">2017-12-14T11:16:07Z</dcterms:modified>
</cp:coreProperties>
</file>